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7"/>
  </p:notesMasterIdLst>
  <p:handoutMasterIdLst>
    <p:handoutMasterId r:id="rId28"/>
  </p:handoutMasterIdLst>
  <p:sldIdLst>
    <p:sldId id="275" r:id="rId2"/>
    <p:sldId id="276" r:id="rId3"/>
    <p:sldId id="257" r:id="rId4"/>
    <p:sldId id="265" r:id="rId5"/>
    <p:sldId id="266" r:id="rId6"/>
    <p:sldId id="277" r:id="rId7"/>
    <p:sldId id="280" r:id="rId8"/>
    <p:sldId id="281" r:id="rId9"/>
    <p:sldId id="282" r:id="rId10"/>
    <p:sldId id="278" r:id="rId11"/>
    <p:sldId id="279" r:id="rId12"/>
    <p:sldId id="283" r:id="rId13"/>
    <p:sldId id="287" r:id="rId14"/>
    <p:sldId id="288" r:id="rId15"/>
    <p:sldId id="289" r:id="rId16"/>
    <p:sldId id="285" r:id="rId17"/>
    <p:sldId id="286" r:id="rId18"/>
    <p:sldId id="273" r:id="rId19"/>
    <p:sldId id="290" r:id="rId20"/>
    <p:sldId id="291" r:id="rId21"/>
    <p:sldId id="261" r:id="rId22"/>
    <p:sldId id="270" r:id="rId23"/>
    <p:sldId id="292" r:id="rId24"/>
    <p:sldId id="293" r:id="rId25"/>
    <p:sldId id="269"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2" d="100"/>
          <a:sy n="82" d="100"/>
        </p:scale>
        <p:origin x="14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8/19/2025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8/19/2025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8/19/2025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8/19/2025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8/19/2025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8/19/2025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8/19/2025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83" r:id="rId7"/>
    <p:sldLayoutId id="2147483679" r:id="rId8"/>
    <p:sldLayoutId id="2147483680" r:id="rId9"/>
    <p:sldLayoutId id="2147483681" r:id="rId10"/>
    <p:sldLayoutId id="2147483682" r:id="rId11"/>
    <p:sldLayoutId id="214748367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FD229-419D-1208-91D4-0F6DD77373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BC6561-91DB-7DEA-D68A-CEE7D6751C62}"/>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E068037A-213A-7D60-44C9-171969EE53A4}"/>
              </a:ext>
            </a:extLst>
          </p:cNvPr>
          <p:cNvSpPr>
            <a:spLocks noGrp="1"/>
          </p:cNvSpPr>
          <p:nvPr>
            <p:ph type="title"/>
          </p:nvPr>
        </p:nvSpPr>
        <p:spPr/>
        <p:txBody>
          <a:bodyPr/>
          <a:lstStyle/>
          <a:p>
            <a:r>
              <a:rPr lang="vi-VN" dirty="0"/>
              <a:t>I. Cách đọc giá trị điện trở qua vòng màu</a:t>
            </a:r>
            <a:endParaRPr lang="en-US" dirty="0"/>
          </a:p>
        </p:txBody>
      </p:sp>
      <p:sp>
        <p:nvSpPr>
          <p:cNvPr id="4" name="Text Placeholder 3">
            <a:extLst>
              <a:ext uri="{FF2B5EF4-FFF2-40B4-BE49-F238E27FC236}">
                <a16:creationId xmlns:a16="http://schemas.microsoft.com/office/drawing/2014/main" id="{A178D831-11A5-906A-E7AF-0C96CB2B98CF}"/>
              </a:ext>
            </a:extLst>
          </p:cNvPr>
          <p:cNvSpPr>
            <a:spLocks noGrp="1"/>
          </p:cNvSpPr>
          <p:nvPr>
            <p:ph type="body" sz="quarter" idx="13"/>
          </p:nvPr>
        </p:nvSpPr>
        <p:spPr/>
        <p:txBody>
          <a:bodyPr/>
          <a:lstStyle/>
          <a:p>
            <a:pPr marL="0" indent="0">
              <a:buNone/>
            </a:pPr>
            <a:r>
              <a:rPr lang="vi-VN" sz="1800" b="1" dirty="0"/>
              <a:t>3. Cách đọc giá trị điện trở qua vòng màu</a:t>
            </a:r>
          </a:p>
          <a:p>
            <a:pPr marL="0" indent="0">
              <a:buNone/>
            </a:pPr>
            <a:r>
              <a:rPr lang="vi-VN" sz="1800" u="sng" dirty="0"/>
              <a:t>c.Đối với điện trở có 5 vòng màu</a:t>
            </a:r>
          </a:p>
          <a:p>
            <a:pPr marL="0" indent="0">
              <a:buNone/>
            </a:pPr>
            <a:r>
              <a:rPr lang="vi-VN" sz="1800" dirty="0"/>
              <a:t>Ví dụ: </a:t>
            </a:r>
            <a:endParaRPr lang="en-US" sz="1800" dirty="0"/>
          </a:p>
        </p:txBody>
      </p:sp>
      <p:pic>
        <p:nvPicPr>
          <p:cNvPr id="6" name="Picture 5">
            <a:extLst>
              <a:ext uri="{FF2B5EF4-FFF2-40B4-BE49-F238E27FC236}">
                <a16:creationId xmlns:a16="http://schemas.microsoft.com/office/drawing/2014/main" id="{793264A8-858A-08FA-5EF5-B2D8B5F1673F}"/>
              </a:ext>
            </a:extLst>
          </p:cNvPr>
          <p:cNvPicPr>
            <a:picLocks noChangeAspect="1"/>
          </p:cNvPicPr>
          <p:nvPr/>
        </p:nvPicPr>
        <p:blipFill>
          <a:blip r:embed="rId2"/>
          <a:stretch>
            <a:fillRect/>
          </a:stretch>
        </p:blipFill>
        <p:spPr>
          <a:xfrm>
            <a:off x="1224950" y="1755587"/>
            <a:ext cx="5532415" cy="4139245"/>
          </a:xfrm>
          <a:prstGeom prst="rect">
            <a:avLst/>
          </a:prstGeom>
        </p:spPr>
      </p:pic>
    </p:spTree>
    <p:extLst>
      <p:ext uri="{BB962C8B-B14F-4D97-AF65-F5344CB8AC3E}">
        <p14:creationId xmlns:p14="http://schemas.microsoft.com/office/powerpoint/2010/main" val="1993178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539F1-2B00-9CB4-F6E7-09DB859EBA2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C59BD-93E1-6058-48BC-0D2B0681421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850B7D06-5321-DBF8-2909-6632D7D4D4D1}"/>
              </a:ext>
            </a:extLst>
          </p:cNvPr>
          <p:cNvSpPr>
            <a:spLocks noGrp="1"/>
          </p:cNvSpPr>
          <p:nvPr>
            <p:ph type="title"/>
          </p:nvPr>
        </p:nvSpPr>
        <p:spPr/>
        <p:txBody>
          <a:bodyPr/>
          <a:lstStyle/>
          <a:p>
            <a:r>
              <a:rPr lang="vi-VN" dirty="0"/>
              <a:t>I. Cách đọc giá trị điện trở qua vòng màu</a:t>
            </a:r>
            <a:endParaRPr lang="en-US" dirty="0"/>
          </a:p>
        </p:txBody>
      </p:sp>
      <p:sp>
        <p:nvSpPr>
          <p:cNvPr id="4" name="Text Placeholder 3">
            <a:extLst>
              <a:ext uri="{FF2B5EF4-FFF2-40B4-BE49-F238E27FC236}">
                <a16:creationId xmlns:a16="http://schemas.microsoft.com/office/drawing/2014/main" id="{67E120CB-90CB-BE9A-6195-711AB1EF6E5A}"/>
              </a:ext>
            </a:extLst>
          </p:cNvPr>
          <p:cNvSpPr>
            <a:spLocks noGrp="1"/>
          </p:cNvSpPr>
          <p:nvPr>
            <p:ph type="body" sz="quarter" idx="13"/>
          </p:nvPr>
        </p:nvSpPr>
        <p:spPr/>
        <p:txBody>
          <a:bodyPr/>
          <a:lstStyle/>
          <a:p>
            <a:pPr marL="0" indent="0">
              <a:buNone/>
            </a:pPr>
            <a:r>
              <a:rPr lang="vi-VN" sz="1800" dirty="0"/>
              <a:t>Bài tập vận dụng: Hãy tính toán giá trị của điện trở dưới dây và dùng đồng hồ để đo điện trở.</a:t>
            </a:r>
          </a:p>
          <a:p>
            <a:pPr marL="0" indent="0">
              <a:buNone/>
            </a:pPr>
            <a:endParaRPr lang="en-US" sz="1800" dirty="0"/>
          </a:p>
        </p:txBody>
      </p:sp>
      <p:pic>
        <p:nvPicPr>
          <p:cNvPr id="6" name="Picture 5">
            <a:extLst>
              <a:ext uri="{FF2B5EF4-FFF2-40B4-BE49-F238E27FC236}">
                <a16:creationId xmlns:a16="http://schemas.microsoft.com/office/drawing/2014/main" id="{1C06B81E-0E79-98B0-3FDE-34FF07B923ED}"/>
              </a:ext>
            </a:extLst>
          </p:cNvPr>
          <p:cNvPicPr>
            <a:picLocks noChangeAspect="1"/>
          </p:cNvPicPr>
          <p:nvPr/>
        </p:nvPicPr>
        <p:blipFill>
          <a:blip r:embed="rId2"/>
          <a:stretch>
            <a:fillRect/>
          </a:stretch>
        </p:blipFill>
        <p:spPr>
          <a:xfrm>
            <a:off x="740870" y="1767374"/>
            <a:ext cx="4039164" cy="752580"/>
          </a:xfrm>
          <a:prstGeom prst="rect">
            <a:avLst/>
          </a:prstGeom>
        </p:spPr>
      </p:pic>
    </p:spTree>
    <p:extLst>
      <p:ext uri="{BB962C8B-B14F-4D97-AF65-F5344CB8AC3E}">
        <p14:creationId xmlns:p14="http://schemas.microsoft.com/office/powerpoint/2010/main" val="1221710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2BD583-D73A-2A2F-F515-33F7798539B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0F05E73-AD3F-D194-9849-1E9ACED2E1BB}"/>
              </a:ext>
            </a:extLst>
          </p:cNvPr>
          <p:cNvSpPr>
            <a:spLocks noGrp="1"/>
          </p:cNvSpPr>
          <p:nvPr>
            <p:ph type="title"/>
          </p:nvPr>
        </p:nvSpPr>
        <p:spPr/>
        <p:txBody>
          <a:bodyPr/>
          <a:lstStyle/>
          <a:p>
            <a:r>
              <a:rPr lang="vi-VN" dirty="0"/>
              <a:t>II. Diode</a:t>
            </a:r>
            <a:endParaRPr lang="en-US" dirty="0"/>
          </a:p>
        </p:txBody>
      </p:sp>
      <p:sp>
        <p:nvSpPr>
          <p:cNvPr id="4" name="Text Placeholder 3">
            <a:extLst>
              <a:ext uri="{FF2B5EF4-FFF2-40B4-BE49-F238E27FC236}">
                <a16:creationId xmlns:a16="http://schemas.microsoft.com/office/drawing/2014/main" id="{AA7EBF6A-BB3C-5ADB-F9B3-8BB987BBFEDC}"/>
              </a:ext>
            </a:extLst>
          </p:cNvPr>
          <p:cNvSpPr>
            <a:spLocks noGrp="1"/>
          </p:cNvSpPr>
          <p:nvPr>
            <p:ph type="body" sz="quarter" idx="13"/>
          </p:nvPr>
        </p:nvSpPr>
        <p:spPr/>
        <p:txBody>
          <a:bodyPr/>
          <a:lstStyle/>
          <a:p>
            <a:pPr marL="0" indent="0">
              <a:buNone/>
            </a:pPr>
            <a:r>
              <a:rPr lang="vi-VN" sz="1800" dirty="0"/>
              <a:t>1.Diode thường</a:t>
            </a:r>
          </a:p>
          <a:p>
            <a:pPr marL="0" indent="0">
              <a:buNone/>
            </a:pPr>
            <a:r>
              <a:rPr lang="vi-VN" sz="1800" dirty="0"/>
              <a:t>  Khái niệm:</a:t>
            </a:r>
            <a:r>
              <a:rPr lang="vi-VN" sz="1800" b="1" dirty="0"/>
              <a:t>Diode </a:t>
            </a:r>
            <a:r>
              <a:rPr lang="vi-VN" sz="1800" dirty="0"/>
              <a:t>(phiên âm tiếng Việt là đi-ốt) hay còn được gọi là diode bán dẫn là một loại linh kiện bán dẫn chỉ cho phép dòng điện đi qua nó theo một chiều mà không theo chiều ngược lại.</a:t>
            </a:r>
          </a:p>
          <a:p>
            <a:pPr marL="0" indent="0">
              <a:buNone/>
            </a:pPr>
            <a:r>
              <a:rPr lang="vi-VN" sz="1800" dirty="0"/>
              <a:t> </a:t>
            </a:r>
          </a:p>
          <a:p>
            <a:pPr marL="0" indent="0">
              <a:buNone/>
            </a:pPr>
            <a:endParaRPr lang="vi-VN" sz="1800" dirty="0"/>
          </a:p>
          <a:p>
            <a:pPr marL="0" indent="0">
              <a:buNone/>
            </a:pPr>
            <a:endParaRPr lang="vi-VN" sz="1800" dirty="0"/>
          </a:p>
          <a:p>
            <a:pPr marL="0" indent="0">
              <a:buNone/>
            </a:pPr>
            <a:endParaRPr lang="vi-VN" sz="1800" dirty="0"/>
          </a:p>
          <a:p>
            <a:pPr marL="0" indent="0">
              <a:buNone/>
            </a:pPr>
            <a:r>
              <a:rPr lang="vi-VN" sz="1800" dirty="0"/>
              <a:t>Công dụng: do tính chất dẫn điện một chiều nên diode thường được sử dụng trong các mạch chỉnh lưu nguồn xoay chiều thành nguồn 1 chiều, mạch tách sóng,...</a:t>
            </a:r>
          </a:p>
          <a:p>
            <a:pPr marL="0" indent="0">
              <a:buNone/>
            </a:pPr>
            <a:endParaRPr lang="en-US" sz="1800" dirty="0"/>
          </a:p>
        </p:txBody>
      </p:sp>
      <p:pic>
        <p:nvPicPr>
          <p:cNvPr id="6" name="Picture 5">
            <a:extLst>
              <a:ext uri="{FF2B5EF4-FFF2-40B4-BE49-F238E27FC236}">
                <a16:creationId xmlns:a16="http://schemas.microsoft.com/office/drawing/2014/main" id="{57DAC864-C9EB-CFD0-DA09-C1417EC7340B}"/>
              </a:ext>
            </a:extLst>
          </p:cNvPr>
          <p:cNvPicPr>
            <a:picLocks noChangeAspect="1"/>
          </p:cNvPicPr>
          <p:nvPr/>
        </p:nvPicPr>
        <p:blipFill>
          <a:blip r:embed="rId2"/>
          <a:stretch>
            <a:fillRect/>
          </a:stretch>
        </p:blipFill>
        <p:spPr>
          <a:xfrm>
            <a:off x="1983198" y="2294626"/>
            <a:ext cx="4884185" cy="1476222"/>
          </a:xfrm>
          <a:prstGeom prst="rect">
            <a:avLst/>
          </a:prstGeom>
        </p:spPr>
      </p:pic>
    </p:spTree>
    <p:extLst>
      <p:ext uri="{BB962C8B-B14F-4D97-AF65-F5344CB8AC3E}">
        <p14:creationId xmlns:p14="http://schemas.microsoft.com/office/powerpoint/2010/main" val="944384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F33C-417E-D853-9700-2048934CE8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B8F141-E42E-E168-D64B-37F7402C3CDB}"/>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AB86EC81-3D98-A8F4-375E-D18D00754F94}"/>
              </a:ext>
            </a:extLst>
          </p:cNvPr>
          <p:cNvSpPr>
            <a:spLocks noGrp="1"/>
          </p:cNvSpPr>
          <p:nvPr>
            <p:ph type="title"/>
          </p:nvPr>
        </p:nvSpPr>
        <p:spPr/>
        <p:txBody>
          <a:bodyPr/>
          <a:lstStyle/>
          <a:p>
            <a:r>
              <a:rPr lang="vi-VN" dirty="0"/>
              <a:t>II. Diode</a:t>
            </a:r>
            <a:endParaRPr lang="en-US" dirty="0"/>
          </a:p>
        </p:txBody>
      </p:sp>
      <p:sp>
        <p:nvSpPr>
          <p:cNvPr id="4" name="Text Placeholder 3">
            <a:extLst>
              <a:ext uri="{FF2B5EF4-FFF2-40B4-BE49-F238E27FC236}">
                <a16:creationId xmlns:a16="http://schemas.microsoft.com/office/drawing/2014/main" id="{3F480BF5-068F-5823-A4CC-D26B903B559C}"/>
              </a:ext>
            </a:extLst>
          </p:cNvPr>
          <p:cNvSpPr>
            <a:spLocks noGrp="1"/>
          </p:cNvSpPr>
          <p:nvPr>
            <p:ph type="body" sz="quarter" idx="13"/>
          </p:nvPr>
        </p:nvSpPr>
        <p:spPr/>
        <p:txBody>
          <a:bodyPr/>
          <a:lstStyle/>
          <a:p>
            <a:pPr marL="0" indent="0">
              <a:buNone/>
            </a:pPr>
            <a:r>
              <a:rPr lang="vi-VN" sz="1800" b="1" dirty="0"/>
              <a:t>2.LED( diode phát quang )</a:t>
            </a:r>
          </a:p>
          <a:p>
            <a:pPr marL="0" indent="0">
              <a:buNone/>
            </a:pPr>
            <a:r>
              <a:rPr lang="vi-VN" sz="1800" dirty="0"/>
              <a:t>  Khái niệm: LED là viết tắt của Light Emitting Diode, có nghĩa là điốt phát ra ánh sáng. Các sản phẩm chiếu sáng LED tạo ra ánh sáng hiệu quả hơn 90% so với bóng đèn sợi đốt .</a:t>
            </a:r>
          </a:p>
          <a:p>
            <a:pPr marL="0" indent="0">
              <a:buNone/>
            </a:pPr>
            <a:r>
              <a:rPr lang="vi-VN" sz="1800" dirty="0"/>
              <a:t>  Cách thức hoạt động: Cũng giống như một điốt,  LED được cấu tạo từ một khối bán dẫn loại p ghép với một khối bán dẫn loại n. Khi có 1 dòng điện đi qua tại nơi tiếp giáp của hai bề mặt, các điện tử bị lỗ trống thu hút và khi chúng tiến lại gần nhau, chúng có xu hướng kết hợp với nhau tạo thành các nguyên tử trung hòa và giải phóng  năng lượng dưới dạng ánh sáng.</a:t>
            </a:r>
            <a:endParaRPr lang="en-US" sz="1800" dirty="0"/>
          </a:p>
        </p:txBody>
      </p:sp>
      <p:pic>
        <p:nvPicPr>
          <p:cNvPr id="6" name="Picture 5">
            <a:extLst>
              <a:ext uri="{FF2B5EF4-FFF2-40B4-BE49-F238E27FC236}">
                <a16:creationId xmlns:a16="http://schemas.microsoft.com/office/drawing/2014/main" id="{1A39B191-56E2-1949-1D26-8070299CC2D0}"/>
              </a:ext>
            </a:extLst>
          </p:cNvPr>
          <p:cNvPicPr>
            <a:picLocks noChangeAspect="1"/>
          </p:cNvPicPr>
          <p:nvPr/>
        </p:nvPicPr>
        <p:blipFill>
          <a:blip r:embed="rId2"/>
          <a:stretch>
            <a:fillRect/>
          </a:stretch>
        </p:blipFill>
        <p:spPr>
          <a:xfrm>
            <a:off x="943778" y="3865724"/>
            <a:ext cx="3943900" cy="2029108"/>
          </a:xfrm>
          <a:prstGeom prst="rect">
            <a:avLst/>
          </a:prstGeom>
        </p:spPr>
      </p:pic>
    </p:spTree>
    <p:extLst>
      <p:ext uri="{BB962C8B-B14F-4D97-AF65-F5344CB8AC3E}">
        <p14:creationId xmlns:p14="http://schemas.microsoft.com/office/powerpoint/2010/main" val="37471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6887-929C-A7FC-64D9-8C03C53A518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3F8CB-2B28-4166-C90A-65C39FC79040}"/>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36CB3302-A15B-61D7-903F-6133DAA4CE08}"/>
              </a:ext>
            </a:extLst>
          </p:cNvPr>
          <p:cNvSpPr>
            <a:spLocks noGrp="1"/>
          </p:cNvSpPr>
          <p:nvPr>
            <p:ph type="title"/>
          </p:nvPr>
        </p:nvSpPr>
        <p:spPr/>
        <p:txBody>
          <a:bodyPr/>
          <a:lstStyle/>
          <a:p>
            <a:r>
              <a:rPr lang="vi-VN" dirty="0"/>
              <a:t>II. Diode</a:t>
            </a:r>
            <a:endParaRPr lang="en-US" dirty="0"/>
          </a:p>
        </p:txBody>
      </p:sp>
      <p:sp>
        <p:nvSpPr>
          <p:cNvPr id="4" name="Text Placeholder 3">
            <a:extLst>
              <a:ext uri="{FF2B5EF4-FFF2-40B4-BE49-F238E27FC236}">
                <a16:creationId xmlns:a16="http://schemas.microsoft.com/office/drawing/2014/main" id="{01816842-1708-367A-F16F-293D92D58D39}"/>
              </a:ext>
            </a:extLst>
          </p:cNvPr>
          <p:cNvSpPr>
            <a:spLocks noGrp="1"/>
          </p:cNvSpPr>
          <p:nvPr>
            <p:ph type="body" sz="quarter" idx="13"/>
          </p:nvPr>
        </p:nvSpPr>
        <p:spPr/>
        <p:txBody>
          <a:bodyPr/>
          <a:lstStyle/>
          <a:p>
            <a:pPr marL="0" indent="0">
              <a:buNone/>
            </a:pPr>
            <a:r>
              <a:rPr lang="vi-VN" sz="1800" dirty="0"/>
              <a:t>2.LED( diode phát quang )</a:t>
            </a:r>
          </a:p>
          <a:p>
            <a:pPr marL="0" indent="0">
              <a:buNone/>
            </a:pPr>
            <a:r>
              <a:rPr lang="vi-VN" sz="1800" dirty="0"/>
              <a:t>  Cấu tạo: </a:t>
            </a:r>
            <a:endParaRPr lang="en-US" sz="1800" dirty="0"/>
          </a:p>
        </p:txBody>
      </p:sp>
      <p:pic>
        <p:nvPicPr>
          <p:cNvPr id="6" name="Picture 5">
            <a:extLst>
              <a:ext uri="{FF2B5EF4-FFF2-40B4-BE49-F238E27FC236}">
                <a16:creationId xmlns:a16="http://schemas.microsoft.com/office/drawing/2014/main" id="{D3E164B3-23B7-050E-6B77-BCB94BC7BB46}"/>
              </a:ext>
            </a:extLst>
          </p:cNvPr>
          <p:cNvPicPr>
            <a:picLocks noChangeAspect="1"/>
          </p:cNvPicPr>
          <p:nvPr/>
        </p:nvPicPr>
        <p:blipFill>
          <a:blip r:embed="rId2"/>
          <a:stretch>
            <a:fillRect/>
          </a:stretch>
        </p:blipFill>
        <p:spPr>
          <a:xfrm>
            <a:off x="1591999" y="1471299"/>
            <a:ext cx="5082592" cy="4624701"/>
          </a:xfrm>
          <a:prstGeom prst="rect">
            <a:avLst/>
          </a:prstGeom>
        </p:spPr>
      </p:pic>
    </p:spTree>
    <p:extLst>
      <p:ext uri="{BB962C8B-B14F-4D97-AF65-F5344CB8AC3E}">
        <p14:creationId xmlns:p14="http://schemas.microsoft.com/office/powerpoint/2010/main" val="3500346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FE95B-3A81-CF01-648A-183D3A9260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8900C-CF30-332D-A800-2AD28C5121B0}"/>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7C7AA492-947A-1530-157E-2E53581311D6}"/>
              </a:ext>
            </a:extLst>
          </p:cNvPr>
          <p:cNvSpPr>
            <a:spLocks noGrp="1"/>
          </p:cNvSpPr>
          <p:nvPr>
            <p:ph type="title"/>
          </p:nvPr>
        </p:nvSpPr>
        <p:spPr/>
        <p:txBody>
          <a:bodyPr/>
          <a:lstStyle/>
          <a:p>
            <a:r>
              <a:rPr lang="vi-VN" dirty="0"/>
              <a:t>II. Diode</a:t>
            </a:r>
            <a:endParaRPr lang="en-US" dirty="0"/>
          </a:p>
        </p:txBody>
      </p:sp>
      <p:sp>
        <p:nvSpPr>
          <p:cNvPr id="4" name="Text Placeholder 3">
            <a:extLst>
              <a:ext uri="{FF2B5EF4-FFF2-40B4-BE49-F238E27FC236}">
                <a16:creationId xmlns:a16="http://schemas.microsoft.com/office/drawing/2014/main" id="{EBFD17C1-D789-5F3A-31A7-A62EECC7E94E}"/>
              </a:ext>
            </a:extLst>
          </p:cNvPr>
          <p:cNvSpPr>
            <a:spLocks noGrp="1"/>
          </p:cNvSpPr>
          <p:nvPr>
            <p:ph type="body" sz="quarter" idx="13"/>
          </p:nvPr>
        </p:nvSpPr>
        <p:spPr/>
        <p:txBody>
          <a:bodyPr/>
          <a:lstStyle/>
          <a:p>
            <a:pPr marL="0" indent="0">
              <a:buNone/>
            </a:pPr>
            <a:r>
              <a:rPr lang="vi-VN" sz="1800" b="1" dirty="0"/>
              <a:t>3.Sự khác nhau giữa diode thường và LED</a:t>
            </a:r>
            <a:endParaRPr lang="en-US" sz="1800" b="1" dirty="0"/>
          </a:p>
        </p:txBody>
      </p:sp>
      <p:graphicFrame>
        <p:nvGraphicFramePr>
          <p:cNvPr id="5" name="Table 4">
            <a:extLst>
              <a:ext uri="{FF2B5EF4-FFF2-40B4-BE49-F238E27FC236}">
                <a16:creationId xmlns:a16="http://schemas.microsoft.com/office/drawing/2014/main" id="{D5277317-3C1F-50C9-F7A6-AA4773B524FB}"/>
              </a:ext>
            </a:extLst>
          </p:cNvPr>
          <p:cNvGraphicFramePr>
            <a:graphicFrameLocks noGrp="1"/>
          </p:cNvGraphicFramePr>
          <p:nvPr>
            <p:extLst>
              <p:ext uri="{D42A27DB-BD31-4B8C-83A1-F6EECF244321}">
                <p14:modId xmlns:p14="http://schemas.microsoft.com/office/powerpoint/2010/main" val="3079281195"/>
              </p:ext>
            </p:extLst>
          </p:nvPr>
        </p:nvGraphicFramePr>
        <p:xfrm>
          <a:off x="549216" y="1751162"/>
          <a:ext cx="7714890" cy="2820068"/>
        </p:xfrm>
        <a:graphic>
          <a:graphicData uri="http://schemas.openxmlformats.org/drawingml/2006/table">
            <a:tbl>
              <a:tblPr firstRow="1" bandRow="1">
                <a:tableStyleId>{5C22544A-7EE6-4342-B048-85BDC9FD1C3A}</a:tableStyleId>
              </a:tblPr>
              <a:tblGrid>
                <a:gridCol w="2571630">
                  <a:extLst>
                    <a:ext uri="{9D8B030D-6E8A-4147-A177-3AD203B41FA5}">
                      <a16:colId xmlns:a16="http://schemas.microsoft.com/office/drawing/2014/main" val="54231041"/>
                    </a:ext>
                  </a:extLst>
                </a:gridCol>
                <a:gridCol w="2571630">
                  <a:extLst>
                    <a:ext uri="{9D8B030D-6E8A-4147-A177-3AD203B41FA5}">
                      <a16:colId xmlns:a16="http://schemas.microsoft.com/office/drawing/2014/main" val="3956785394"/>
                    </a:ext>
                  </a:extLst>
                </a:gridCol>
                <a:gridCol w="2571630">
                  <a:extLst>
                    <a:ext uri="{9D8B030D-6E8A-4147-A177-3AD203B41FA5}">
                      <a16:colId xmlns:a16="http://schemas.microsoft.com/office/drawing/2014/main" val="1613322098"/>
                    </a:ext>
                  </a:extLst>
                </a:gridCol>
              </a:tblGrid>
              <a:tr h="372039">
                <a:tc>
                  <a:txBody>
                    <a:bodyPr/>
                    <a:lstStyle/>
                    <a:p>
                      <a:pPr algn="ctr"/>
                      <a:r>
                        <a:rPr lang="vi-VN" sz="1400" dirty="0"/>
                        <a:t>Tiêu chí</a:t>
                      </a:r>
                      <a:endParaRPr lang="en-US" sz="1400" dirty="0"/>
                    </a:p>
                  </a:txBody>
                  <a:tcPr/>
                </a:tc>
                <a:tc>
                  <a:txBody>
                    <a:bodyPr/>
                    <a:lstStyle/>
                    <a:p>
                      <a:pPr algn="ctr"/>
                      <a:r>
                        <a:rPr lang="vi-VN" sz="1400" dirty="0"/>
                        <a:t>LED</a:t>
                      </a:r>
                      <a:endParaRPr lang="en-US" sz="1400" dirty="0"/>
                    </a:p>
                  </a:txBody>
                  <a:tcPr/>
                </a:tc>
                <a:tc>
                  <a:txBody>
                    <a:bodyPr/>
                    <a:lstStyle/>
                    <a:p>
                      <a:pPr algn="ctr"/>
                      <a:r>
                        <a:rPr lang="vi-VN" sz="1400" dirty="0"/>
                        <a:t>Diode thường</a:t>
                      </a:r>
                      <a:endParaRPr lang="en-US" sz="1400" dirty="0"/>
                    </a:p>
                  </a:txBody>
                  <a:tcPr/>
                </a:tc>
                <a:extLst>
                  <a:ext uri="{0D108BD9-81ED-4DB2-BD59-A6C34878D82A}">
                    <a16:rowId xmlns:a16="http://schemas.microsoft.com/office/drawing/2014/main" val="3255720700"/>
                  </a:ext>
                </a:extLst>
              </a:tr>
              <a:tr h="519835">
                <a:tc>
                  <a:txBody>
                    <a:bodyPr/>
                    <a:lstStyle/>
                    <a:p>
                      <a:pPr algn="ctr"/>
                      <a:r>
                        <a:rPr lang="vi-VN" sz="1400" dirty="0"/>
                        <a:t>Chức năng chính</a:t>
                      </a:r>
                      <a:endParaRPr lang="en-US" sz="1400" dirty="0"/>
                    </a:p>
                  </a:txBody>
                  <a:tcPr/>
                </a:tc>
                <a:tc>
                  <a:txBody>
                    <a:bodyPr/>
                    <a:lstStyle/>
                    <a:p>
                      <a:pPr algn="ctr"/>
                      <a:r>
                        <a:rPr lang="vi-VN" sz="1400" dirty="0"/>
                        <a:t>Phát sáng khi có dòng điện chạy qua</a:t>
                      </a:r>
                      <a:endParaRPr lang="en-US" sz="1400" dirty="0"/>
                    </a:p>
                  </a:txBody>
                  <a:tcPr/>
                </a:tc>
                <a:tc>
                  <a:txBody>
                    <a:bodyPr/>
                    <a:lstStyle/>
                    <a:p>
                      <a:pPr algn="ctr"/>
                      <a:r>
                        <a:rPr lang="vi-VN" sz="1400" dirty="0"/>
                        <a:t>Cho dòng điện đi qua theo 1 chiều</a:t>
                      </a:r>
                      <a:endParaRPr lang="en-US" sz="1400" dirty="0"/>
                    </a:p>
                  </a:txBody>
                  <a:tcPr/>
                </a:tc>
                <a:extLst>
                  <a:ext uri="{0D108BD9-81ED-4DB2-BD59-A6C34878D82A}">
                    <a16:rowId xmlns:a16="http://schemas.microsoft.com/office/drawing/2014/main" val="1828558046"/>
                  </a:ext>
                </a:extLst>
              </a:tr>
              <a:tr h="519835">
                <a:tc>
                  <a:txBody>
                    <a:bodyPr/>
                    <a:lstStyle/>
                    <a:p>
                      <a:pPr algn="ctr"/>
                      <a:r>
                        <a:rPr lang="vi-VN" sz="1400" dirty="0"/>
                        <a:t>Vật liệu bán dẫn</a:t>
                      </a:r>
                      <a:endParaRPr lang="en-US" sz="1400" dirty="0"/>
                    </a:p>
                  </a:txBody>
                  <a:tcPr/>
                </a:tc>
                <a:tc>
                  <a:txBody>
                    <a:bodyPr/>
                    <a:lstStyle/>
                    <a:p>
                      <a:pPr algn="ctr"/>
                      <a:r>
                        <a:rPr lang="vi-VN" sz="1400" dirty="0"/>
                        <a:t>Gallium Arsenide(GaAs)</a:t>
                      </a:r>
                    </a:p>
                    <a:p>
                      <a:pPr algn="ctr"/>
                      <a:r>
                        <a:rPr lang="vi-VN" sz="1400" dirty="0"/>
                        <a:t>Gallium Phosphide(GaP),..</a:t>
                      </a:r>
                      <a:endParaRPr lang="en-US" sz="1400" dirty="0"/>
                    </a:p>
                  </a:txBody>
                  <a:tcPr/>
                </a:tc>
                <a:tc>
                  <a:txBody>
                    <a:bodyPr/>
                    <a:lstStyle/>
                    <a:p>
                      <a:pPr algn="ctr"/>
                      <a:r>
                        <a:rPr lang="vi-VN" sz="1400" dirty="0"/>
                        <a:t>Silicon hoặc Germanium</a:t>
                      </a:r>
                      <a:endParaRPr lang="en-US" sz="1400" dirty="0"/>
                    </a:p>
                  </a:txBody>
                  <a:tcPr/>
                </a:tc>
                <a:extLst>
                  <a:ext uri="{0D108BD9-81ED-4DB2-BD59-A6C34878D82A}">
                    <a16:rowId xmlns:a16="http://schemas.microsoft.com/office/drawing/2014/main" val="1460935917"/>
                  </a:ext>
                </a:extLst>
              </a:tr>
              <a:tr h="372039">
                <a:tc>
                  <a:txBody>
                    <a:bodyPr/>
                    <a:lstStyle/>
                    <a:p>
                      <a:pPr algn="ctr"/>
                      <a:r>
                        <a:rPr lang="vi-VN" sz="1400" dirty="0"/>
                        <a:t>Hiện tượng đặc trưng</a:t>
                      </a:r>
                      <a:endParaRPr lang="en-US" sz="1400" dirty="0"/>
                    </a:p>
                  </a:txBody>
                  <a:tcPr/>
                </a:tc>
                <a:tc>
                  <a:txBody>
                    <a:bodyPr/>
                    <a:lstStyle/>
                    <a:p>
                      <a:pPr algn="ctr"/>
                      <a:r>
                        <a:rPr lang="vi-VN" sz="1400" dirty="0"/>
                        <a:t>Phát quang</a:t>
                      </a:r>
                      <a:endParaRPr lang="en-US" sz="1400" dirty="0"/>
                    </a:p>
                  </a:txBody>
                  <a:tcPr/>
                </a:tc>
                <a:tc>
                  <a:txBody>
                    <a:bodyPr/>
                    <a:lstStyle/>
                    <a:p>
                      <a:pPr algn="ctr"/>
                      <a:r>
                        <a:rPr lang="vi-VN" sz="1400" dirty="0"/>
                        <a:t>Không phát sáng</a:t>
                      </a:r>
                      <a:endParaRPr lang="en-US" sz="1400" dirty="0"/>
                    </a:p>
                  </a:txBody>
                  <a:tcPr/>
                </a:tc>
                <a:extLst>
                  <a:ext uri="{0D108BD9-81ED-4DB2-BD59-A6C34878D82A}">
                    <a16:rowId xmlns:a16="http://schemas.microsoft.com/office/drawing/2014/main" val="1631959650"/>
                  </a:ext>
                </a:extLst>
              </a:tr>
              <a:tr h="372039">
                <a:tc>
                  <a:txBody>
                    <a:bodyPr/>
                    <a:lstStyle/>
                    <a:p>
                      <a:pPr algn="ctr"/>
                      <a:r>
                        <a:rPr lang="vi-VN" sz="1400" dirty="0"/>
                        <a:t>Ứng dụng</a:t>
                      </a:r>
                      <a:endParaRPr lang="en-US" sz="1400" dirty="0"/>
                    </a:p>
                  </a:txBody>
                  <a:tcPr/>
                </a:tc>
                <a:tc>
                  <a:txBody>
                    <a:bodyPr/>
                    <a:lstStyle/>
                    <a:p>
                      <a:pPr algn="ctr"/>
                      <a:r>
                        <a:rPr lang="vi-VN" sz="1400" dirty="0"/>
                        <a:t>Chiếu sáng, hiển thị, thông báo trạng thái</a:t>
                      </a:r>
                      <a:endParaRPr lang="en-US" sz="1400" dirty="0"/>
                    </a:p>
                  </a:txBody>
                  <a:tcPr/>
                </a:tc>
                <a:tc>
                  <a:txBody>
                    <a:bodyPr/>
                    <a:lstStyle/>
                    <a:p>
                      <a:pPr algn="ctr"/>
                      <a:r>
                        <a:rPr lang="vi-VN" sz="1400" dirty="0"/>
                        <a:t>Nguồn điện 1 chiều, chỉnh lưu, bảo vệ mạch</a:t>
                      </a:r>
                      <a:endParaRPr lang="en-US" sz="1400" dirty="0"/>
                    </a:p>
                  </a:txBody>
                  <a:tcPr/>
                </a:tc>
                <a:extLst>
                  <a:ext uri="{0D108BD9-81ED-4DB2-BD59-A6C34878D82A}">
                    <a16:rowId xmlns:a16="http://schemas.microsoft.com/office/drawing/2014/main" val="3715454920"/>
                  </a:ext>
                </a:extLst>
              </a:tr>
              <a:tr h="372039">
                <a:tc>
                  <a:txBody>
                    <a:bodyPr/>
                    <a:lstStyle/>
                    <a:p>
                      <a:pPr algn="ctr"/>
                      <a:r>
                        <a:rPr lang="vi-VN" sz="1400" dirty="0"/>
                        <a:t>Hướng dòng điện</a:t>
                      </a:r>
                      <a:endParaRPr lang="en-US" sz="1400" dirty="0"/>
                    </a:p>
                  </a:txBody>
                  <a:tcPr/>
                </a:tc>
                <a:tc>
                  <a:txBody>
                    <a:bodyPr/>
                    <a:lstStyle/>
                    <a:p>
                      <a:pPr algn="ctr"/>
                      <a:r>
                        <a:rPr lang="vi-VN" sz="1400" dirty="0"/>
                        <a:t>Dẫn theo 1 chiều và phát sáng</a:t>
                      </a:r>
                      <a:endParaRPr lang="en-US" sz="1400" dirty="0"/>
                    </a:p>
                  </a:txBody>
                  <a:tcPr/>
                </a:tc>
                <a:tc>
                  <a:txBody>
                    <a:bodyPr/>
                    <a:lstStyle/>
                    <a:p>
                      <a:pPr algn="ctr"/>
                      <a:r>
                        <a:rPr lang="vi-VN" sz="1400" dirty="0"/>
                        <a:t>Dẫn theo 1 chiều và không phát sáng</a:t>
                      </a:r>
                      <a:endParaRPr lang="en-US" sz="1400" dirty="0"/>
                    </a:p>
                  </a:txBody>
                  <a:tcPr/>
                </a:tc>
                <a:extLst>
                  <a:ext uri="{0D108BD9-81ED-4DB2-BD59-A6C34878D82A}">
                    <a16:rowId xmlns:a16="http://schemas.microsoft.com/office/drawing/2014/main" val="491601531"/>
                  </a:ext>
                </a:extLst>
              </a:tr>
            </a:tbl>
          </a:graphicData>
        </a:graphic>
      </p:graphicFrame>
    </p:spTree>
    <p:extLst>
      <p:ext uri="{BB962C8B-B14F-4D97-AF65-F5344CB8AC3E}">
        <p14:creationId xmlns:p14="http://schemas.microsoft.com/office/powerpoint/2010/main" val="373766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9D2A5-2D5D-0C6B-7567-16A0B6EFB97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E1DB1-F194-730D-02A2-4CF4282F73A2}"/>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5AD4EF02-F95B-D176-CCE7-2A1E0DBA3DD2}"/>
              </a:ext>
            </a:extLst>
          </p:cNvPr>
          <p:cNvSpPr>
            <a:spLocks noGrp="1"/>
          </p:cNvSpPr>
          <p:nvPr>
            <p:ph type="title"/>
          </p:nvPr>
        </p:nvSpPr>
        <p:spPr/>
        <p:txBody>
          <a:bodyPr/>
          <a:lstStyle/>
          <a:p>
            <a:r>
              <a:rPr lang="en-US" dirty="0"/>
              <a:t>III. </a:t>
            </a:r>
            <a:r>
              <a:rPr lang="en-US" dirty="0" err="1"/>
              <a:t>Đồng</a:t>
            </a:r>
            <a:r>
              <a:rPr lang="en-US" dirty="0"/>
              <a:t> </a:t>
            </a:r>
            <a:r>
              <a:rPr lang="en-US" dirty="0" err="1"/>
              <a:t>hồ</a:t>
            </a:r>
            <a:r>
              <a:rPr lang="en-US" dirty="0"/>
              <a:t> </a:t>
            </a:r>
            <a:r>
              <a:rPr lang="en-US" dirty="0" err="1"/>
              <a:t>vạn</a:t>
            </a:r>
            <a:r>
              <a:rPr lang="en-US" dirty="0"/>
              <a:t> </a:t>
            </a:r>
            <a:r>
              <a:rPr lang="en-US" dirty="0" err="1"/>
              <a:t>năng</a:t>
            </a:r>
            <a:br>
              <a:rPr lang="en-US" dirty="0"/>
            </a:br>
            <a:endParaRPr lang="en-US" dirty="0"/>
          </a:p>
        </p:txBody>
      </p:sp>
      <p:pic>
        <p:nvPicPr>
          <p:cNvPr id="5" name="Picture 4">
            <a:extLst>
              <a:ext uri="{FF2B5EF4-FFF2-40B4-BE49-F238E27FC236}">
                <a16:creationId xmlns:a16="http://schemas.microsoft.com/office/drawing/2014/main" id="{F740E7CC-C8E9-BE91-B170-F8EF9737143E}"/>
              </a:ext>
            </a:extLst>
          </p:cNvPr>
          <p:cNvPicPr>
            <a:picLocks noChangeAspect="1"/>
          </p:cNvPicPr>
          <p:nvPr/>
        </p:nvPicPr>
        <p:blipFill>
          <a:blip r:embed="rId2"/>
          <a:stretch>
            <a:fillRect/>
          </a:stretch>
        </p:blipFill>
        <p:spPr>
          <a:xfrm>
            <a:off x="762513" y="1393525"/>
            <a:ext cx="7973538" cy="4315427"/>
          </a:xfrm>
          <a:prstGeom prst="rect">
            <a:avLst/>
          </a:prstGeom>
        </p:spPr>
      </p:pic>
    </p:spTree>
    <p:extLst>
      <p:ext uri="{BB962C8B-B14F-4D97-AF65-F5344CB8AC3E}">
        <p14:creationId xmlns:p14="http://schemas.microsoft.com/office/powerpoint/2010/main" val="4240693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7BA46-613F-65E5-E297-DAC2048116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EF30E1-823F-99D4-00F8-3796A5AF820E}"/>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7CA94421-F4D3-816F-18C8-C64E6FB3E727}"/>
              </a:ext>
            </a:extLst>
          </p:cNvPr>
          <p:cNvSpPr>
            <a:spLocks noGrp="1"/>
          </p:cNvSpPr>
          <p:nvPr>
            <p:ph type="title"/>
          </p:nvPr>
        </p:nvSpPr>
        <p:spPr/>
        <p:txBody>
          <a:bodyPr/>
          <a:lstStyle/>
          <a:p>
            <a:r>
              <a:rPr lang="en-US" dirty="0" err="1"/>
              <a:t>III.Đồng</a:t>
            </a:r>
            <a:r>
              <a:rPr lang="en-US" dirty="0"/>
              <a:t> </a:t>
            </a:r>
            <a:r>
              <a:rPr lang="en-US" dirty="0" err="1"/>
              <a:t>hồ</a:t>
            </a:r>
            <a:r>
              <a:rPr lang="en-US" dirty="0"/>
              <a:t> </a:t>
            </a:r>
            <a:r>
              <a:rPr lang="en-US" dirty="0" err="1"/>
              <a:t>vạn</a:t>
            </a:r>
            <a:r>
              <a:rPr lang="en-US" dirty="0"/>
              <a:t> </a:t>
            </a:r>
            <a:r>
              <a:rPr lang="en-US" dirty="0" err="1"/>
              <a:t>năng</a:t>
            </a:r>
            <a:endParaRPr lang="en-US" dirty="0"/>
          </a:p>
        </p:txBody>
      </p:sp>
      <p:sp>
        <p:nvSpPr>
          <p:cNvPr id="4" name="Text Placeholder 3">
            <a:extLst>
              <a:ext uri="{FF2B5EF4-FFF2-40B4-BE49-F238E27FC236}">
                <a16:creationId xmlns:a16="http://schemas.microsoft.com/office/drawing/2014/main" id="{67927FB9-AEAF-817B-6D2E-C05F007F68DC}"/>
              </a:ext>
            </a:extLst>
          </p:cNvPr>
          <p:cNvSpPr>
            <a:spLocks noGrp="1"/>
          </p:cNvSpPr>
          <p:nvPr>
            <p:ph type="body" sz="quarter" idx="13"/>
          </p:nvPr>
        </p:nvSpPr>
        <p:spPr/>
        <p:txBody>
          <a:bodyPr/>
          <a:lstStyle/>
          <a:p>
            <a:r>
              <a:rPr lang="en-US" sz="2400" b="1" dirty="0" err="1">
                <a:latin typeface="Arial" panose="020B0604020202020204" pitchFamily="34" charset="0"/>
                <a:cs typeface="Arial" panose="020B0604020202020204" pitchFamily="34" charset="0"/>
              </a:rPr>
              <a:t>Cách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dùng</a:t>
            </a:r>
            <a:r>
              <a:rPr lang="en-US" sz="2400" b="1" dirty="0">
                <a:latin typeface="Arial" panose="020B0604020202020204" pitchFamily="34" charset="0"/>
                <a:cs typeface="Arial" panose="020B0604020202020204" pitchFamily="34" charset="0"/>
              </a:rPr>
              <a:t> :</a:t>
            </a:r>
          </a:p>
          <a:p>
            <a:r>
              <a:rPr lang="vi-VN" sz="2000" b="1" dirty="0">
                <a:latin typeface="Arial" panose="020B0604020202020204" pitchFamily="34" charset="0"/>
                <a:cs typeface="Arial" panose="020B0604020202020204" pitchFamily="34" charset="0"/>
              </a:rPr>
              <a:t>1. Chọn thang đo phù hợp:</a:t>
            </a:r>
            <a:endParaRPr lang="vi-VN" sz="2000" dirty="0">
              <a:latin typeface="Arial" panose="020B0604020202020204" pitchFamily="34" charset="0"/>
              <a:cs typeface="Arial" panose="020B0604020202020204" pitchFamily="34" charset="0"/>
            </a:endParaRPr>
          </a:p>
          <a:p>
            <a:pPr marL="0" indent="0" fontAlgn="ctr">
              <a:buNone/>
            </a:pP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Xoay núm vặn trên đồng hồ để chọn chức năng đo tương ứng với đại lượng bạn muốn đo (điện áp, dòng điện, điện trở, v.v.) và phạm vi đo phù hợp. Nếu không biết giá trị cần đo, hãy bắt đầu với thang đo lớn nhất và giảm dần cho đến khi đọc được kết quả chính xác.</a:t>
            </a:r>
          </a:p>
          <a:p>
            <a:r>
              <a:rPr lang="vi-VN" sz="2000" b="1" dirty="0">
                <a:latin typeface="Arial" panose="020B0604020202020204" pitchFamily="34" charset="0"/>
                <a:cs typeface="Arial" panose="020B0604020202020204" pitchFamily="34" charset="0"/>
              </a:rPr>
              <a:t>2. Cắm que đo:</a:t>
            </a:r>
            <a:endParaRPr lang="vi-VN" sz="2000" dirty="0">
              <a:latin typeface="Arial" panose="020B0604020202020204" pitchFamily="34" charset="0"/>
              <a:cs typeface="Arial" panose="020B0604020202020204" pitchFamily="34" charset="0"/>
            </a:endParaRPr>
          </a:p>
          <a:p>
            <a:pPr marL="0" indent="0" fontAlgn="ctr">
              <a:buNone/>
            </a:pP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Cắm que đo màu đen vào cổng COM ( cổng chung) và que đo</a:t>
            </a: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màu đỏ vào cổng tương ứng với chức năng đo (V/</a:t>
            </a:r>
            <a:r>
              <a:rPr lang="el-GR" sz="2000" dirty="0">
                <a:latin typeface="Arial" panose="020B0604020202020204" pitchFamily="34" charset="0"/>
                <a:cs typeface="Arial" panose="020B0604020202020204" pitchFamily="34" charset="0"/>
              </a:rPr>
              <a:t>Ω, </a:t>
            </a:r>
            <a:r>
              <a:rPr lang="vi-VN" sz="2000" dirty="0">
                <a:latin typeface="Arial" panose="020B0604020202020204" pitchFamily="34" charset="0"/>
                <a:cs typeface="Arial" panose="020B0604020202020204" pitchFamily="34" charset="0"/>
              </a:rPr>
              <a:t>A, v.v.). </a:t>
            </a:r>
          </a:p>
          <a:p>
            <a:r>
              <a:rPr lang="vi-VN" sz="2000" b="1" dirty="0">
                <a:latin typeface="Arial" panose="020B0604020202020204" pitchFamily="34" charset="0"/>
                <a:cs typeface="Arial" panose="020B0604020202020204" pitchFamily="34" charset="0"/>
              </a:rPr>
              <a:t>3. Tiến hành đo:</a:t>
            </a:r>
            <a:endParaRPr lang="vi-VN" sz="2000" dirty="0">
              <a:latin typeface="Arial" panose="020B0604020202020204" pitchFamily="34" charset="0"/>
              <a:cs typeface="Arial" panose="020B0604020202020204" pitchFamily="34" charset="0"/>
            </a:endParaRPr>
          </a:p>
          <a:p>
            <a:pPr marL="0" indent="0" fontAlgn="ctr">
              <a:buNone/>
            </a:pP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Chạm đầu que đo vào điểm cần đo trên mạch điện.</a:t>
            </a:r>
          </a:p>
          <a:p>
            <a:r>
              <a:rPr lang="vi-VN" sz="2000" b="1" dirty="0">
                <a:latin typeface="Arial" panose="020B0604020202020204" pitchFamily="34" charset="0"/>
                <a:cs typeface="Arial" panose="020B0604020202020204" pitchFamily="34" charset="0"/>
              </a:rPr>
              <a:t>4. Đọc kết quả:</a:t>
            </a:r>
            <a:endParaRPr lang="vi-VN"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Đọc giá trị hiển thị trên màn hình LCD hoặc trên thang đo của đồng hồ.</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229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vi-VN" dirty="0"/>
              <a:t>II</a:t>
            </a:r>
            <a:r>
              <a:rPr lang="en-US" dirty="0" err="1"/>
              <a:t>I.Dồng</a:t>
            </a:r>
            <a:r>
              <a:rPr lang="en-US" dirty="0"/>
              <a:t> </a:t>
            </a:r>
            <a:r>
              <a:rPr lang="en-US" dirty="0" err="1"/>
              <a:t>hồ</a:t>
            </a:r>
            <a:r>
              <a:rPr lang="en-US" dirty="0"/>
              <a:t> </a:t>
            </a:r>
            <a:r>
              <a:rPr lang="en-US" dirty="0" err="1"/>
              <a:t>vạn</a:t>
            </a:r>
            <a:r>
              <a:rPr lang="en-US" dirty="0"/>
              <a:t> </a:t>
            </a:r>
            <a:r>
              <a:rPr lang="en-US" dirty="0" err="1"/>
              <a:t>năng</a:t>
            </a:r>
            <a:r>
              <a:rPr lang="vi-VN" dirty="0"/>
              <a:t>  </a:t>
            </a:r>
            <a:endParaRPr lang="en-US" dirty="0"/>
          </a:p>
        </p:txBody>
      </p:sp>
      <p:sp>
        <p:nvSpPr>
          <p:cNvPr id="3" name="Content Placeholder 2">
            <a:extLst>
              <a:ext uri="{FF2B5EF4-FFF2-40B4-BE49-F238E27FC236}">
                <a16:creationId xmlns:a16="http://schemas.microsoft.com/office/drawing/2014/main" id="{F2CD60EA-6653-3AE7-7289-DD8479DAF267}"/>
              </a:ext>
            </a:extLst>
          </p:cNvPr>
          <p:cNvSpPr>
            <a:spLocks noGrp="1"/>
          </p:cNvSpPr>
          <p:nvPr>
            <p:ph sz="half" idx="1"/>
          </p:nvPr>
        </p:nvSpPr>
        <p:spPr>
          <a:xfrm>
            <a:off x="319053" y="961053"/>
            <a:ext cx="8824947" cy="2827175"/>
          </a:xfrm>
        </p:spPr>
        <p:txBody>
          <a:bodyPr/>
          <a:lstStyle/>
          <a:p>
            <a:pPr marL="0" indent="0">
              <a:buNone/>
            </a:pPr>
            <a:r>
              <a:rPr lang="vi-VN" sz="1600" b="1" dirty="0">
                <a:latin typeface="+mn-lt"/>
              </a:rPr>
              <a:t>Đo điện áp</a:t>
            </a:r>
          </a:p>
          <a:p>
            <a:r>
              <a:rPr lang="vi-VN" sz="1600" b="1" dirty="0">
                <a:latin typeface="+mn-lt"/>
              </a:rPr>
              <a:t>Bước 1</a:t>
            </a:r>
            <a:r>
              <a:rPr lang="vi-VN" sz="1600" dirty="0">
                <a:latin typeface="+mn-lt"/>
              </a:rPr>
              <a:t>: Dịch chuyển núm vặn trên thiết bị đến vị trí V~ để kích hoạt chức năng đo điện áp.</a:t>
            </a:r>
          </a:p>
          <a:p>
            <a:r>
              <a:rPr lang="vi-VN" sz="1600" b="1" dirty="0">
                <a:latin typeface="+mn-lt"/>
              </a:rPr>
              <a:t>Bước 2</a:t>
            </a:r>
            <a:r>
              <a:rPr lang="vi-VN" sz="1600" dirty="0">
                <a:latin typeface="+mn-lt"/>
              </a:rPr>
              <a:t>: Tiến hành cắm que đo trên thiết bị, với que đỏ ở vị trí cổng (V</a:t>
            </a:r>
            <a:r>
              <a:rPr lang="el-GR" sz="1600" dirty="0">
                <a:latin typeface="+mn-lt"/>
              </a:rPr>
              <a:t>Ω</a:t>
            </a:r>
            <a:r>
              <a:rPr lang="vi-VN" sz="1600" dirty="0">
                <a:latin typeface="+mn-lt"/>
              </a:rPr>
              <a:t>Hz) và que đen ở vị trí cổng COM.</a:t>
            </a:r>
          </a:p>
          <a:p>
            <a:r>
              <a:rPr lang="vi-VN" sz="1600" b="1" dirty="0">
                <a:latin typeface="+mn-lt"/>
              </a:rPr>
              <a:t>Bước 3</a:t>
            </a:r>
            <a:r>
              <a:rPr lang="vi-VN" sz="1600" dirty="0">
                <a:latin typeface="+mn-lt"/>
              </a:rPr>
              <a:t>: Nhìn trên màn hình, bạn sẽ thấy chức năng đo đang hiển thị là DC (nghĩa là đang đo điện áp một chiều).</a:t>
            </a:r>
          </a:p>
          <a:p>
            <a:r>
              <a:rPr lang="vi-VN" sz="1600" b="1" dirty="0">
                <a:latin typeface="+mn-lt"/>
              </a:rPr>
              <a:t>Bước 4</a:t>
            </a:r>
            <a:r>
              <a:rPr lang="vi-VN" sz="1600" dirty="0">
                <a:latin typeface="+mn-lt"/>
              </a:rPr>
              <a:t>: Nhấn vào nút Select (màu xanh dương) trên thiết bị để thực hiện việc chuyển đo dòng điện áp một chiều (DC) sang dòng điện xoay chiều (AC).</a:t>
            </a:r>
          </a:p>
          <a:p>
            <a:r>
              <a:rPr lang="vi-VN" sz="1600" b="1" dirty="0">
                <a:latin typeface="+mn-lt"/>
              </a:rPr>
              <a:t>Bước 5</a:t>
            </a:r>
            <a:r>
              <a:rPr lang="vi-VN" sz="1600" dirty="0">
                <a:latin typeface="+mn-lt"/>
              </a:rPr>
              <a:t>: Tiến hành đưa que đo vào nguồn điện cần đo điện áp và đọc giá trị hiển thị trên màn hình.</a:t>
            </a:r>
          </a:p>
          <a:p>
            <a:endParaRPr lang="en-US" sz="1600" dirty="0">
              <a:latin typeface="+mn-lt"/>
            </a:endParaRPr>
          </a:p>
        </p:txBody>
      </p:sp>
      <p:pic>
        <p:nvPicPr>
          <p:cNvPr id="6" name="Content Placeholder 5">
            <a:extLst>
              <a:ext uri="{FF2B5EF4-FFF2-40B4-BE49-F238E27FC236}">
                <a16:creationId xmlns:a16="http://schemas.microsoft.com/office/drawing/2014/main" id="{3A094676-04F4-87C7-5EC0-5148A5665F04}"/>
              </a:ext>
            </a:extLst>
          </p:cNvPr>
          <p:cNvPicPr>
            <a:picLocks noGrp="1" noChangeAspect="1"/>
          </p:cNvPicPr>
          <p:nvPr>
            <p:ph sz="half" idx="2"/>
          </p:nvPr>
        </p:nvPicPr>
        <p:blipFill>
          <a:blip r:embed="rId2"/>
          <a:stretch>
            <a:fillRect/>
          </a:stretch>
        </p:blipFill>
        <p:spPr>
          <a:xfrm>
            <a:off x="1054359" y="3993502"/>
            <a:ext cx="7035282" cy="2155371"/>
          </a:xfrm>
          <a:prstGeom prst="rect">
            <a:avLst/>
          </a:prstGeom>
        </p:spPr>
      </p:pic>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Tree>
    <p:extLst>
      <p:ext uri="{BB962C8B-B14F-4D97-AF65-F5344CB8AC3E}">
        <p14:creationId xmlns:p14="http://schemas.microsoft.com/office/powerpoint/2010/main" val="2581069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10FF-392D-0205-925B-079FD35F3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2C4B8-B489-82D6-04A2-BC9F0D302706}"/>
              </a:ext>
            </a:extLst>
          </p:cNvPr>
          <p:cNvSpPr>
            <a:spLocks noGrp="1"/>
          </p:cNvSpPr>
          <p:nvPr>
            <p:ph type="title"/>
          </p:nvPr>
        </p:nvSpPr>
        <p:spPr/>
        <p:txBody>
          <a:bodyPr/>
          <a:lstStyle/>
          <a:p>
            <a:r>
              <a:rPr lang="vi-VN" dirty="0"/>
              <a:t>II</a:t>
            </a:r>
            <a:r>
              <a:rPr lang="en-US" dirty="0" err="1"/>
              <a:t>I.Dồng</a:t>
            </a:r>
            <a:r>
              <a:rPr lang="en-US" dirty="0"/>
              <a:t> </a:t>
            </a:r>
            <a:r>
              <a:rPr lang="en-US" dirty="0" err="1"/>
              <a:t>hồ</a:t>
            </a:r>
            <a:r>
              <a:rPr lang="en-US" dirty="0"/>
              <a:t> </a:t>
            </a:r>
            <a:r>
              <a:rPr lang="en-US" dirty="0" err="1"/>
              <a:t>vạn</a:t>
            </a:r>
            <a:r>
              <a:rPr lang="en-US" dirty="0"/>
              <a:t> </a:t>
            </a:r>
            <a:r>
              <a:rPr lang="en-US" dirty="0" err="1"/>
              <a:t>năng</a:t>
            </a:r>
            <a:r>
              <a:rPr lang="vi-VN" dirty="0"/>
              <a:t>  </a:t>
            </a:r>
            <a:endParaRPr lang="en-US" dirty="0"/>
          </a:p>
        </p:txBody>
      </p:sp>
      <p:sp>
        <p:nvSpPr>
          <p:cNvPr id="3" name="Content Placeholder 2">
            <a:extLst>
              <a:ext uri="{FF2B5EF4-FFF2-40B4-BE49-F238E27FC236}">
                <a16:creationId xmlns:a16="http://schemas.microsoft.com/office/drawing/2014/main" id="{DC456094-2E1F-0496-830E-97E2D476EE5B}"/>
              </a:ext>
            </a:extLst>
          </p:cNvPr>
          <p:cNvSpPr>
            <a:spLocks noGrp="1"/>
          </p:cNvSpPr>
          <p:nvPr>
            <p:ph sz="half" idx="1"/>
          </p:nvPr>
        </p:nvSpPr>
        <p:spPr>
          <a:xfrm>
            <a:off x="319053" y="961053"/>
            <a:ext cx="8824947" cy="2827175"/>
          </a:xfrm>
        </p:spPr>
        <p:txBody>
          <a:bodyPr/>
          <a:lstStyle/>
          <a:p>
            <a:r>
              <a:rPr lang="vi-VN" sz="1600" b="1" dirty="0">
                <a:latin typeface="+mn-lt"/>
              </a:rPr>
              <a:t>Đo dòng điện</a:t>
            </a:r>
          </a:p>
          <a:p>
            <a:r>
              <a:rPr lang="vi-VN" sz="1600" b="1" dirty="0">
                <a:latin typeface="+mn-lt"/>
              </a:rPr>
              <a:t>Bước 1</a:t>
            </a:r>
            <a:r>
              <a:rPr lang="vi-VN" sz="1600" dirty="0">
                <a:latin typeface="+mn-lt"/>
              </a:rPr>
              <a:t>: Di chuyển núm vặn đến vị trí đo dòng điện hiển thị mức</a:t>
            </a:r>
            <a:r>
              <a:rPr lang="vi-VN" sz="1600" b="1" dirty="0">
                <a:latin typeface="+mn-lt"/>
              </a:rPr>
              <a:t> </a:t>
            </a:r>
            <a:r>
              <a:rPr lang="vi-VN" sz="1600" dirty="0">
                <a:latin typeface="+mn-lt"/>
              </a:rPr>
              <a:t>A~</a:t>
            </a:r>
            <a:r>
              <a:rPr lang="vi-VN" sz="1600" b="1" dirty="0">
                <a:latin typeface="+mn-lt"/>
              </a:rPr>
              <a:t> </a:t>
            </a:r>
            <a:r>
              <a:rPr lang="vi-VN" sz="1600" dirty="0">
                <a:latin typeface="+mn-lt"/>
              </a:rPr>
              <a:t>(đây là giá trị lớn nhất).</a:t>
            </a:r>
          </a:p>
          <a:p>
            <a:r>
              <a:rPr lang="vi-VN" sz="1600" b="1" dirty="0">
                <a:latin typeface="+mn-lt"/>
              </a:rPr>
              <a:t>Bước 2</a:t>
            </a:r>
            <a:r>
              <a:rPr lang="vi-VN" sz="1600" dirty="0">
                <a:latin typeface="+mn-lt"/>
              </a:rPr>
              <a:t>: Nhấn nút Select để chuyển chế độ AC (dòng điện xoay chiều) và DC (dòng điện một chiều) phù hợp.</a:t>
            </a:r>
          </a:p>
          <a:p>
            <a:r>
              <a:rPr lang="vi-VN" sz="1600" b="1" dirty="0">
                <a:latin typeface="+mn-lt"/>
              </a:rPr>
              <a:t>Bước 3</a:t>
            </a:r>
            <a:r>
              <a:rPr lang="vi-VN" sz="1600" dirty="0">
                <a:latin typeface="+mn-lt"/>
              </a:rPr>
              <a:t>: Cắm que đo có màu đen vào vị trí cổng COM và que đỏ vào vị trí cổng A.</a:t>
            </a:r>
          </a:p>
          <a:p>
            <a:r>
              <a:rPr lang="vi-VN" sz="1600" b="1" dirty="0">
                <a:latin typeface="+mn-lt"/>
              </a:rPr>
              <a:t>Bước 4</a:t>
            </a:r>
            <a:r>
              <a:rPr lang="vi-VN" sz="1600" dirty="0">
                <a:latin typeface="+mn-lt"/>
              </a:rPr>
              <a:t>: Tiến hành đo và đọc kết quả hiển thị trên màn hình. Nếu giá trị nhỏ ở mức mA, bạn hãy chuyển thang đo về mA và cứ cắm lại que đỏ vào cổng </a:t>
            </a:r>
            <a:r>
              <a:rPr lang="el-GR" sz="1600" dirty="0">
                <a:latin typeface="+mn-lt"/>
              </a:rPr>
              <a:t>μ</a:t>
            </a:r>
            <a:r>
              <a:rPr lang="vi-VN" sz="1600" dirty="0">
                <a:latin typeface="+mn-lt"/>
              </a:rPr>
              <a:t>AmA để cho kết quả đo hiển thị chính xác hơn. Trường hợp hiển thị kết quả vẫn nhỏ, thì bạn chuyển tiếp sang đo ở vị trí cổng </a:t>
            </a:r>
            <a:r>
              <a:rPr lang="el-GR" sz="1600" dirty="0">
                <a:latin typeface="+mn-lt"/>
              </a:rPr>
              <a:t>μ</a:t>
            </a:r>
            <a:r>
              <a:rPr lang="vi-VN" sz="1600" dirty="0">
                <a:latin typeface="+mn-lt"/>
              </a:rPr>
              <a:t>A để tiến hành đo.</a:t>
            </a:r>
          </a:p>
        </p:txBody>
      </p:sp>
      <p:sp>
        <p:nvSpPr>
          <p:cNvPr id="5" name="Slide Number Placeholder 4">
            <a:extLst>
              <a:ext uri="{FF2B5EF4-FFF2-40B4-BE49-F238E27FC236}">
                <a16:creationId xmlns:a16="http://schemas.microsoft.com/office/drawing/2014/main" id="{D99E1737-A502-0E7B-DDCC-5A719E872FDA}"/>
              </a:ext>
            </a:extLst>
          </p:cNvPr>
          <p:cNvSpPr>
            <a:spLocks noGrp="1"/>
          </p:cNvSpPr>
          <p:nvPr>
            <p:ph type="sldNum" sz="quarter" idx="12"/>
          </p:nvPr>
        </p:nvSpPr>
        <p:spPr/>
        <p:txBody>
          <a:bodyPr/>
          <a:lstStyle/>
          <a:p>
            <a:fld id="{9EA0BE3B-158A-4EDF-80DC-E394A0D1600F}" type="slidenum">
              <a:rPr lang="en-US" smtClean="0"/>
              <a:pPr/>
              <a:t>19</a:t>
            </a:fld>
            <a:endParaRPr lang="en-US" dirty="0"/>
          </a:p>
        </p:txBody>
      </p:sp>
      <p:pic>
        <p:nvPicPr>
          <p:cNvPr id="8" name="Picture 7">
            <a:extLst>
              <a:ext uri="{FF2B5EF4-FFF2-40B4-BE49-F238E27FC236}">
                <a16:creationId xmlns:a16="http://schemas.microsoft.com/office/drawing/2014/main" id="{A079B4EB-E7C9-0C81-BF90-770D205A4772}"/>
              </a:ext>
            </a:extLst>
          </p:cNvPr>
          <p:cNvPicPr>
            <a:picLocks noChangeAspect="1"/>
          </p:cNvPicPr>
          <p:nvPr/>
        </p:nvPicPr>
        <p:blipFill>
          <a:blip r:embed="rId2"/>
          <a:stretch>
            <a:fillRect/>
          </a:stretch>
        </p:blipFill>
        <p:spPr>
          <a:xfrm>
            <a:off x="907115" y="3699355"/>
            <a:ext cx="7329769" cy="2561486"/>
          </a:xfrm>
          <a:prstGeom prst="rect">
            <a:avLst/>
          </a:prstGeom>
        </p:spPr>
      </p:pic>
    </p:spTree>
    <p:extLst>
      <p:ext uri="{BB962C8B-B14F-4D97-AF65-F5344CB8AC3E}">
        <p14:creationId xmlns:p14="http://schemas.microsoft.com/office/powerpoint/2010/main" val="196215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3654C-29BF-64E2-A646-F3202BB82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CAC1F-8850-CC49-E22C-D9F5014D3A1C}"/>
              </a:ext>
            </a:extLst>
          </p:cNvPr>
          <p:cNvSpPr>
            <a:spLocks noGrp="1"/>
          </p:cNvSpPr>
          <p:nvPr>
            <p:ph type="title"/>
          </p:nvPr>
        </p:nvSpPr>
        <p:spPr/>
        <p:txBody>
          <a:bodyPr/>
          <a:lstStyle/>
          <a:p>
            <a:r>
              <a:rPr lang="vi-VN" dirty="0"/>
              <a:t>II</a:t>
            </a:r>
            <a:r>
              <a:rPr lang="en-US" dirty="0" err="1"/>
              <a:t>I.Dồng</a:t>
            </a:r>
            <a:r>
              <a:rPr lang="en-US" dirty="0"/>
              <a:t> </a:t>
            </a:r>
            <a:r>
              <a:rPr lang="en-US" dirty="0" err="1"/>
              <a:t>hồ</a:t>
            </a:r>
            <a:r>
              <a:rPr lang="en-US" dirty="0"/>
              <a:t> </a:t>
            </a:r>
            <a:r>
              <a:rPr lang="en-US" dirty="0" err="1"/>
              <a:t>vạn</a:t>
            </a:r>
            <a:r>
              <a:rPr lang="en-US" dirty="0"/>
              <a:t> </a:t>
            </a:r>
            <a:r>
              <a:rPr lang="en-US" dirty="0" err="1"/>
              <a:t>năng</a:t>
            </a:r>
            <a:r>
              <a:rPr lang="vi-VN" dirty="0"/>
              <a:t>  </a:t>
            </a:r>
            <a:endParaRPr lang="en-US" dirty="0"/>
          </a:p>
        </p:txBody>
      </p:sp>
      <p:sp>
        <p:nvSpPr>
          <p:cNvPr id="3" name="Content Placeholder 2">
            <a:extLst>
              <a:ext uri="{FF2B5EF4-FFF2-40B4-BE49-F238E27FC236}">
                <a16:creationId xmlns:a16="http://schemas.microsoft.com/office/drawing/2014/main" id="{D94D9AF2-782B-6DB4-63F9-AA670E71E7E1}"/>
              </a:ext>
            </a:extLst>
          </p:cNvPr>
          <p:cNvSpPr>
            <a:spLocks noGrp="1"/>
          </p:cNvSpPr>
          <p:nvPr>
            <p:ph sz="half" idx="1"/>
          </p:nvPr>
        </p:nvSpPr>
        <p:spPr>
          <a:xfrm>
            <a:off x="319053" y="961053"/>
            <a:ext cx="8824947" cy="2640563"/>
          </a:xfrm>
        </p:spPr>
        <p:txBody>
          <a:bodyPr/>
          <a:lstStyle/>
          <a:p>
            <a:r>
              <a:rPr lang="vi-VN" sz="1600" b="1" dirty="0">
                <a:latin typeface="+mn-lt"/>
              </a:rPr>
              <a:t>Kiểm tra thông mạch</a:t>
            </a:r>
          </a:p>
          <a:p>
            <a:r>
              <a:rPr lang="vi-VN" sz="1600" b="1" dirty="0">
                <a:latin typeface="+mn-lt"/>
              </a:rPr>
              <a:t>Bước 1</a:t>
            </a:r>
            <a:r>
              <a:rPr lang="vi-VN" sz="1600" dirty="0">
                <a:latin typeface="+mn-lt"/>
              </a:rPr>
              <a:t>: Di chuyển núm về vị trí đo điện trở/đo đi-ốt/thông mạch.</a:t>
            </a:r>
          </a:p>
          <a:p>
            <a:r>
              <a:rPr lang="vi-VN" sz="1600" b="1" dirty="0">
                <a:latin typeface="+mn-lt"/>
              </a:rPr>
              <a:t>Bước 2</a:t>
            </a:r>
            <a:r>
              <a:rPr lang="vi-VN" sz="1600" dirty="0">
                <a:latin typeface="+mn-lt"/>
              </a:rPr>
              <a:t>: Nhấn vào nút Select để di chuyển về chế độ kiểm tra thông mạch (có hình âm thanh).</a:t>
            </a:r>
          </a:p>
          <a:p>
            <a:r>
              <a:rPr lang="vi-VN" sz="1600" b="1" dirty="0">
                <a:latin typeface="+mn-lt"/>
              </a:rPr>
              <a:t>Bước 3</a:t>
            </a:r>
            <a:r>
              <a:rPr lang="vi-VN" sz="1600" dirty="0">
                <a:latin typeface="+mn-lt"/>
              </a:rPr>
              <a:t>: Tiến hành cắm que đỏ vào vị trí cổng V</a:t>
            </a:r>
            <a:r>
              <a:rPr lang="el-GR" sz="1600" dirty="0">
                <a:latin typeface="+mn-lt"/>
              </a:rPr>
              <a:t>Ω</a:t>
            </a:r>
            <a:r>
              <a:rPr lang="vi-VN" sz="1600" dirty="0">
                <a:latin typeface="+mn-lt"/>
              </a:rPr>
              <a:t>Hz và que đen vào vị trí cổng COM.</a:t>
            </a:r>
          </a:p>
          <a:p>
            <a:r>
              <a:rPr lang="vi-VN" sz="1600" b="1" dirty="0">
                <a:latin typeface="+mn-lt"/>
              </a:rPr>
              <a:t>Bước 4</a:t>
            </a:r>
            <a:r>
              <a:rPr lang="vi-VN" sz="1600" dirty="0">
                <a:latin typeface="+mn-lt"/>
              </a:rPr>
              <a:t>: Cắm cả hai đầu que đo vào hai đầu mạch hoặc đoạn dây cần đo.</a:t>
            </a:r>
          </a:p>
          <a:p>
            <a:r>
              <a:rPr lang="vi-VN" sz="1600" b="1" dirty="0">
                <a:latin typeface="+mn-lt"/>
              </a:rPr>
              <a:t>Bước 5</a:t>
            </a:r>
            <a:r>
              <a:rPr lang="vi-VN" sz="1600" dirty="0">
                <a:latin typeface="+mn-lt"/>
              </a:rPr>
              <a:t>: Khi nghe tiếng bíp bíp nghĩa là mạch không bị đứt. Nếu thiết bị không phát ra tiếng thì mạch đang gặp vấn đề.</a:t>
            </a:r>
            <a:br>
              <a:rPr lang="vi-VN" sz="1600" dirty="0">
                <a:latin typeface="+mn-lt"/>
              </a:rPr>
            </a:br>
            <a:endParaRPr lang="vi-VN" sz="1600" dirty="0">
              <a:latin typeface="+mn-lt"/>
            </a:endParaRPr>
          </a:p>
        </p:txBody>
      </p:sp>
      <p:sp>
        <p:nvSpPr>
          <p:cNvPr id="5" name="Slide Number Placeholder 4">
            <a:extLst>
              <a:ext uri="{FF2B5EF4-FFF2-40B4-BE49-F238E27FC236}">
                <a16:creationId xmlns:a16="http://schemas.microsoft.com/office/drawing/2014/main" id="{FE1FD0B8-F422-CDFB-194C-3A36DEEB1492}"/>
              </a:ext>
            </a:extLst>
          </p:cNvPr>
          <p:cNvSpPr>
            <a:spLocks noGrp="1"/>
          </p:cNvSpPr>
          <p:nvPr>
            <p:ph type="sldNum" sz="quarter" idx="12"/>
          </p:nvPr>
        </p:nvSpPr>
        <p:spPr/>
        <p:txBody>
          <a:bodyPr/>
          <a:lstStyle/>
          <a:p>
            <a:fld id="{9EA0BE3B-158A-4EDF-80DC-E394A0D1600F}" type="slidenum">
              <a:rPr lang="en-US" smtClean="0"/>
              <a:pPr/>
              <a:t>20</a:t>
            </a:fld>
            <a:endParaRPr lang="en-US" dirty="0"/>
          </a:p>
        </p:txBody>
      </p:sp>
      <p:pic>
        <p:nvPicPr>
          <p:cNvPr id="4" name="Picture 3">
            <a:extLst>
              <a:ext uri="{FF2B5EF4-FFF2-40B4-BE49-F238E27FC236}">
                <a16:creationId xmlns:a16="http://schemas.microsoft.com/office/drawing/2014/main" id="{508F5F7E-41E3-2A74-ADAC-AB09BB2114DE}"/>
              </a:ext>
            </a:extLst>
          </p:cNvPr>
          <p:cNvPicPr>
            <a:picLocks noChangeAspect="1"/>
          </p:cNvPicPr>
          <p:nvPr/>
        </p:nvPicPr>
        <p:blipFill>
          <a:blip r:embed="rId2"/>
          <a:stretch>
            <a:fillRect/>
          </a:stretch>
        </p:blipFill>
        <p:spPr>
          <a:xfrm>
            <a:off x="1314846" y="3500862"/>
            <a:ext cx="6485545" cy="2834258"/>
          </a:xfrm>
          <a:prstGeom prst="rect">
            <a:avLst/>
          </a:prstGeom>
        </p:spPr>
      </p:pic>
    </p:spTree>
    <p:extLst>
      <p:ext uri="{BB962C8B-B14F-4D97-AF65-F5344CB8AC3E}">
        <p14:creationId xmlns:p14="http://schemas.microsoft.com/office/powerpoint/2010/main" val="200455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dirty="0"/>
              <a:t>IV. Transistor </a:t>
            </a:r>
            <a:r>
              <a:rPr lang="en-US" dirty="0" err="1"/>
              <a:t>và</a:t>
            </a:r>
            <a:r>
              <a:rPr lang="en-US" dirty="0"/>
              <a:t> relay</a:t>
            </a:r>
          </a:p>
        </p:txBody>
      </p:sp>
      <p:pic>
        <p:nvPicPr>
          <p:cNvPr id="9" name="Picture 8">
            <a:extLst>
              <a:ext uri="{FF2B5EF4-FFF2-40B4-BE49-F238E27FC236}">
                <a16:creationId xmlns:a16="http://schemas.microsoft.com/office/drawing/2014/main" id="{7853C59A-7B5B-43D6-18F0-C5B70AE1A504}"/>
              </a:ext>
            </a:extLst>
          </p:cNvPr>
          <p:cNvPicPr>
            <a:picLocks noChangeAspect="1"/>
          </p:cNvPicPr>
          <p:nvPr/>
        </p:nvPicPr>
        <p:blipFill>
          <a:blip r:embed="rId2"/>
          <a:stretch>
            <a:fillRect/>
          </a:stretch>
        </p:blipFill>
        <p:spPr>
          <a:xfrm>
            <a:off x="4572001" y="1601693"/>
            <a:ext cx="4572000" cy="4460970"/>
          </a:xfrm>
          <a:prstGeom prst="rect">
            <a:avLst/>
          </a:prstGeom>
        </p:spPr>
      </p:pic>
      <p:sp>
        <p:nvSpPr>
          <p:cNvPr id="11" name="TextBox 10">
            <a:extLst>
              <a:ext uri="{FF2B5EF4-FFF2-40B4-BE49-F238E27FC236}">
                <a16:creationId xmlns:a16="http://schemas.microsoft.com/office/drawing/2014/main" id="{1F15D89D-800A-CBD8-FA5B-A2066A7FB327}"/>
              </a:ext>
            </a:extLst>
          </p:cNvPr>
          <p:cNvSpPr txBox="1"/>
          <p:nvPr/>
        </p:nvSpPr>
        <p:spPr>
          <a:xfrm>
            <a:off x="76771" y="1987050"/>
            <a:ext cx="4775148" cy="3139321"/>
          </a:xfrm>
          <a:prstGeom prst="rect">
            <a:avLst/>
          </a:prstGeom>
          <a:noFill/>
        </p:spPr>
        <p:txBody>
          <a:bodyPr wrap="square">
            <a:spAutoFit/>
          </a:bodyPr>
          <a:lstStyle/>
          <a:p>
            <a:pPr marL="285750" indent="-285750" algn="l">
              <a:buFont typeface="Arial" panose="020B0604020202020204" pitchFamily="34" charset="0"/>
              <a:buChar char="•"/>
            </a:pPr>
            <a:r>
              <a:rPr lang="vi-VN" b="1" i="0" dirty="0">
                <a:solidFill>
                  <a:srgbClr val="212529"/>
                </a:solidFill>
                <a:effectLst/>
              </a:rPr>
              <a:t>Transistor</a:t>
            </a:r>
            <a:r>
              <a:rPr lang="vi-VN" b="0" i="0" dirty="0">
                <a:solidFill>
                  <a:srgbClr val="212529"/>
                </a:solidFill>
                <a:effectLst/>
              </a:rPr>
              <a:t> được chia thành 2 loại là NPN và PNP như đã nói ở trên. Mỗi loại sẽ có cách hoạt động khác nhau. Vậy nên, việc quan trọng ở đây là chúng ta phải phân loại được đâu là loại NPN, đâu là loại PNP và thứ tự các chân của nó.</a:t>
            </a:r>
            <a:endParaRPr lang="en-US" b="0" i="0" dirty="0">
              <a:solidFill>
                <a:srgbClr val="212529"/>
              </a:solidFill>
              <a:effectLst/>
            </a:endParaRPr>
          </a:p>
          <a:p>
            <a:pPr marL="285750" indent="-285750">
              <a:buFont typeface="Arial" panose="020B0604020202020204" pitchFamily="34" charset="0"/>
              <a:buChar char="•"/>
            </a:pPr>
            <a:r>
              <a:rPr lang="vi-VN" dirty="0"/>
              <a:t>Để có thể xác địn</a:t>
            </a:r>
            <a:r>
              <a:rPr lang="en-US" dirty="0"/>
              <a:t>h </a:t>
            </a:r>
            <a:r>
              <a:rPr lang="vi-VN" dirty="0"/>
              <a:t>được </a:t>
            </a:r>
            <a:r>
              <a:rPr lang="vi-VN" b="1" dirty="0"/>
              <a:t>transistor</a:t>
            </a:r>
            <a:r>
              <a:rPr lang="vi-VN" dirty="0"/>
              <a:t> thuộc loại nào và thứ tự các chân, thì trước tiên các bạn cần một VOM kim để xác định.</a:t>
            </a:r>
          </a:p>
          <a:p>
            <a:br>
              <a:rPr lang="vi-VN" dirty="0"/>
            </a:br>
            <a:endParaRPr lang="en-US" dirty="0"/>
          </a:p>
        </p:txBody>
      </p:sp>
    </p:spTree>
    <p:extLst>
      <p:ext uri="{BB962C8B-B14F-4D97-AF65-F5344CB8AC3E}">
        <p14:creationId xmlns:p14="http://schemas.microsoft.com/office/powerpoint/2010/main" val="64084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dirty="0"/>
              <a:t>IV. Transistor </a:t>
            </a:r>
            <a:r>
              <a:rPr lang="en-US" dirty="0" err="1"/>
              <a:t>và</a:t>
            </a:r>
            <a:r>
              <a:rPr lang="en-US" dirty="0"/>
              <a:t> relay</a:t>
            </a:r>
          </a:p>
        </p:txBody>
      </p:sp>
      <p:sp>
        <p:nvSpPr>
          <p:cNvPr id="7" name="TextBox 6">
            <a:extLst>
              <a:ext uri="{FF2B5EF4-FFF2-40B4-BE49-F238E27FC236}">
                <a16:creationId xmlns:a16="http://schemas.microsoft.com/office/drawing/2014/main" id="{9B1A3DD1-29EF-BA84-4B3D-2E0FD64278C4}"/>
              </a:ext>
            </a:extLst>
          </p:cNvPr>
          <p:cNvSpPr txBox="1"/>
          <p:nvPr/>
        </p:nvSpPr>
        <p:spPr>
          <a:xfrm>
            <a:off x="235077" y="767401"/>
            <a:ext cx="8106490" cy="5016758"/>
          </a:xfrm>
          <a:prstGeom prst="rect">
            <a:avLst/>
          </a:prstGeom>
          <a:noFill/>
        </p:spPr>
        <p:txBody>
          <a:bodyPr wrap="square">
            <a:spAutoFit/>
          </a:bodyPr>
          <a:lstStyle/>
          <a:p>
            <a:pPr algn="l">
              <a:buNone/>
            </a:pPr>
            <a:r>
              <a:rPr lang="vi-VN" sz="1600" b="1" i="0" dirty="0">
                <a:solidFill>
                  <a:srgbClr val="0000FF"/>
                </a:solidFill>
                <a:effectLst/>
              </a:rPr>
              <a:t>Các bước xác định như sau:</a:t>
            </a:r>
            <a:endParaRPr lang="en-US" sz="1600" b="1" i="0" dirty="0">
              <a:solidFill>
                <a:srgbClr val="0000FF"/>
              </a:solidFill>
              <a:effectLst/>
            </a:endParaRPr>
          </a:p>
          <a:p>
            <a:pPr algn="l">
              <a:buNone/>
            </a:pPr>
            <a:endParaRPr lang="vi-VN" sz="1600" b="0" i="0" dirty="0">
              <a:solidFill>
                <a:srgbClr val="212529"/>
              </a:solidFill>
              <a:effectLst/>
            </a:endParaRPr>
          </a:p>
          <a:p>
            <a:pPr algn="l">
              <a:buFont typeface="Arial" panose="020B0604020202020204" pitchFamily="34" charset="0"/>
              <a:buChar char="•"/>
            </a:pPr>
            <a:r>
              <a:rPr lang="vi-VN" sz="1600" b="1" i="0" dirty="0">
                <a:solidFill>
                  <a:srgbClr val="212529"/>
                </a:solidFill>
                <a:effectLst/>
              </a:rPr>
              <a:t>Bước 1</a:t>
            </a:r>
            <a:r>
              <a:rPr lang="vi-VN" sz="1600" b="0" i="0" dirty="0">
                <a:solidFill>
                  <a:srgbClr val="212529"/>
                </a:solidFill>
                <a:effectLst/>
              </a:rPr>
              <a:t>: Xác định chân B. Tiến hành các phép đo đạc ở hai chân bất kỳ. Trong các phép đo đó sẽ có hai phép đo kim đồng hồ dịch chuyển, chân chung cho hai phép đo đó là chân B.</a:t>
            </a:r>
            <a:endParaRPr lang="en-US" sz="1600" b="0" i="0" dirty="0">
              <a:solidFill>
                <a:srgbClr val="212529"/>
              </a:solidFill>
              <a:effectLst/>
            </a:endParaRPr>
          </a:p>
          <a:p>
            <a:pPr algn="l">
              <a:buFont typeface="Arial" panose="020B0604020202020204" pitchFamily="34" charset="0"/>
              <a:buChar char="•"/>
            </a:pPr>
            <a:endParaRPr lang="vi-VN" sz="1600" b="0" i="0" dirty="0">
              <a:solidFill>
                <a:srgbClr val="212529"/>
              </a:solidFill>
              <a:effectLst/>
            </a:endParaRPr>
          </a:p>
          <a:p>
            <a:pPr algn="l">
              <a:buFont typeface="Arial" panose="020B0604020202020204" pitchFamily="34" charset="0"/>
              <a:buChar char="•"/>
            </a:pPr>
            <a:r>
              <a:rPr lang="vi-VN" sz="1600" b="1" i="0" dirty="0">
                <a:solidFill>
                  <a:srgbClr val="212529"/>
                </a:solidFill>
                <a:effectLst/>
              </a:rPr>
              <a:t>Bước 2</a:t>
            </a:r>
            <a:r>
              <a:rPr lang="vi-VN" sz="1600" b="0" i="0" dirty="0">
                <a:solidFill>
                  <a:srgbClr val="212529"/>
                </a:solidFill>
                <a:effectLst/>
              </a:rPr>
              <a:t>: Xác định NPN hay PNP. Sau khi đã xác định được chân B, hãy quan sát que đo nối với chân B là đen hay đỏ để xác định. Nếu chân nối với B là đen thì đó là NPN, và chân nối với B là đỏ thì là PNP.</a:t>
            </a:r>
            <a:endParaRPr lang="en-US" sz="1600" b="0" i="0" dirty="0">
              <a:solidFill>
                <a:srgbClr val="212529"/>
              </a:solidFill>
              <a:effectLst/>
            </a:endParaRPr>
          </a:p>
          <a:p>
            <a:pPr algn="l">
              <a:buFont typeface="Arial" panose="020B0604020202020204" pitchFamily="34" charset="0"/>
              <a:buChar char="•"/>
            </a:pPr>
            <a:endParaRPr lang="vi-VN" sz="1600" b="0" i="0" dirty="0">
              <a:solidFill>
                <a:srgbClr val="212529"/>
              </a:solidFill>
              <a:effectLst/>
            </a:endParaRPr>
          </a:p>
          <a:p>
            <a:pPr algn="l">
              <a:buFont typeface="Arial" panose="020B0604020202020204" pitchFamily="34" charset="0"/>
              <a:buChar char="•"/>
            </a:pPr>
            <a:r>
              <a:rPr lang="vi-VN" sz="1600" b="1" i="0" dirty="0">
                <a:solidFill>
                  <a:srgbClr val="212529"/>
                </a:solidFill>
                <a:effectLst/>
              </a:rPr>
              <a:t>Bước 3</a:t>
            </a:r>
            <a:r>
              <a:rPr lang="vi-VN" sz="1600" b="0" i="0" dirty="0">
                <a:solidFill>
                  <a:srgbClr val="212529"/>
                </a:solidFill>
                <a:effectLst/>
              </a:rPr>
              <a:t>: Xác định chân C và chân E. Chuyển đồng hồ về đo ôm thang x100.</a:t>
            </a:r>
          </a:p>
          <a:p>
            <a:pPr marL="285750" indent="-285750" algn="l">
              <a:buFont typeface="Arial" panose="020B0604020202020204" pitchFamily="34" charset="0"/>
              <a:buChar char="•"/>
            </a:pPr>
            <a:r>
              <a:rPr lang="vi-VN" sz="1600" b="1" i="1" dirty="0">
                <a:solidFill>
                  <a:srgbClr val="212529"/>
                </a:solidFill>
                <a:effectLst/>
              </a:rPr>
              <a:t>Đối với PNP</a:t>
            </a:r>
            <a:r>
              <a:rPr lang="vi-VN" sz="1600" b="0" i="0" dirty="0">
                <a:solidFill>
                  <a:srgbClr val="212529"/>
                </a:solidFill>
                <a:effectLst/>
              </a:rPr>
              <a:t>: hãy giả thiết rằng một chân là chân C và chân còn lại là chân E. Đưa que đen tới chân C và que đỏ tới chân E (que đỏ nối với cực âm của pin trong đồng hồ). Trong khi 2 chân kia tiếp xúc, chạm chân B vào que đen. Nếu kim dịch chuyển nhiều hơn so với cách giả thiết chân ngược lại, thì giả thiết ban đầu là đúng. Nếu không thì tất nhiên giả thiết ban đầu là sai và phải đổi lại chân.</a:t>
            </a:r>
            <a:endParaRPr lang="en-US" sz="1600" b="0" i="0" dirty="0">
              <a:solidFill>
                <a:srgbClr val="212529"/>
              </a:solidFill>
              <a:effectLst/>
            </a:endParaRPr>
          </a:p>
          <a:p>
            <a:pPr marL="285750" indent="-285750" algn="l">
              <a:buFont typeface="Arial" panose="020B0604020202020204" pitchFamily="34" charset="0"/>
              <a:buChar char="•"/>
            </a:pPr>
            <a:endParaRPr lang="vi-VN" sz="1600" b="0" i="0" dirty="0">
              <a:solidFill>
                <a:srgbClr val="212529"/>
              </a:solidFill>
              <a:effectLst/>
            </a:endParaRPr>
          </a:p>
          <a:p>
            <a:pPr algn="l">
              <a:buNone/>
            </a:pPr>
            <a:r>
              <a:rPr lang="vi-VN" sz="1600" b="1" i="1" dirty="0">
                <a:solidFill>
                  <a:srgbClr val="212529"/>
                </a:solidFill>
                <a:effectLst/>
              </a:rPr>
              <a:t>* Đối với NPN</a:t>
            </a:r>
            <a:r>
              <a:rPr lang="vi-VN" sz="1600" b="0" i="0" dirty="0">
                <a:solidFill>
                  <a:srgbClr val="212529"/>
                </a:solidFill>
                <a:effectLst/>
              </a:rPr>
              <a:t>: thì chúng ta cũng làm tương tự nhưng với màu ngược lại.</a:t>
            </a:r>
          </a:p>
          <a:p>
            <a:pPr>
              <a:buNone/>
            </a:pPr>
            <a:br>
              <a:rPr lang="vi-VN" sz="1600" dirty="0"/>
            </a:br>
            <a:endParaRPr lang="en-US" sz="1600" dirty="0"/>
          </a:p>
        </p:txBody>
      </p:sp>
    </p:spTree>
    <p:extLst>
      <p:ext uri="{BB962C8B-B14F-4D97-AF65-F5344CB8AC3E}">
        <p14:creationId xmlns:p14="http://schemas.microsoft.com/office/powerpoint/2010/main" val="1341840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98D22-74AF-4323-AD98-B9BE74BBF1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D29B51-5812-7C65-75EC-18A2B22E012D}"/>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5" name="Title 4">
            <a:extLst>
              <a:ext uri="{FF2B5EF4-FFF2-40B4-BE49-F238E27FC236}">
                <a16:creationId xmlns:a16="http://schemas.microsoft.com/office/drawing/2014/main" id="{01B284EE-FBC6-2E7B-D723-9D03EB084D07}"/>
              </a:ext>
            </a:extLst>
          </p:cNvPr>
          <p:cNvSpPr>
            <a:spLocks noGrp="1"/>
          </p:cNvSpPr>
          <p:nvPr>
            <p:ph type="title"/>
          </p:nvPr>
        </p:nvSpPr>
        <p:spPr/>
        <p:txBody>
          <a:bodyPr/>
          <a:lstStyle/>
          <a:p>
            <a:r>
              <a:rPr lang="en-US" dirty="0"/>
              <a:t>IV. Transistor </a:t>
            </a:r>
            <a:r>
              <a:rPr lang="en-US" dirty="0" err="1"/>
              <a:t>và</a:t>
            </a:r>
            <a:r>
              <a:rPr lang="en-US" dirty="0"/>
              <a:t> relay</a:t>
            </a:r>
          </a:p>
        </p:txBody>
      </p:sp>
      <p:pic>
        <p:nvPicPr>
          <p:cNvPr id="9" name="Picture 8" descr="A diagram of a circuit board&#10;&#10;AI-generated content may be incorrect.">
            <a:extLst>
              <a:ext uri="{FF2B5EF4-FFF2-40B4-BE49-F238E27FC236}">
                <a16:creationId xmlns:a16="http://schemas.microsoft.com/office/drawing/2014/main" id="{BFC0547B-6851-4F96-E6CC-13B8A8FA4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803" y="1287624"/>
            <a:ext cx="4823980" cy="4687550"/>
          </a:xfrm>
          <a:prstGeom prst="rect">
            <a:avLst/>
          </a:prstGeom>
        </p:spPr>
      </p:pic>
      <p:sp>
        <p:nvSpPr>
          <p:cNvPr id="11" name="TextBox 10">
            <a:extLst>
              <a:ext uri="{FF2B5EF4-FFF2-40B4-BE49-F238E27FC236}">
                <a16:creationId xmlns:a16="http://schemas.microsoft.com/office/drawing/2014/main" id="{A70D3184-1BFA-C88D-2D22-8D09D6E003C4}"/>
              </a:ext>
            </a:extLst>
          </p:cNvPr>
          <p:cNvSpPr txBox="1"/>
          <p:nvPr/>
        </p:nvSpPr>
        <p:spPr>
          <a:xfrm>
            <a:off x="153903" y="1371228"/>
            <a:ext cx="4175501" cy="2862322"/>
          </a:xfrm>
          <a:prstGeom prst="rect">
            <a:avLst/>
          </a:prstGeom>
          <a:noFill/>
        </p:spPr>
        <p:txBody>
          <a:bodyPr wrap="square">
            <a:spAutoFit/>
          </a:bodyPr>
          <a:lstStyle/>
          <a:p>
            <a:pPr algn="l">
              <a:spcBef>
                <a:spcPts val="1200"/>
              </a:spcBef>
              <a:buNone/>
            </a:pPr>
            <a:r>
              <a:rPr lang="vi-VN" b="0" i="0" dirty="0">
                <a:effectLst/>
              </a:rPr>
              <a:t>Relay hoạt động dựa trên nguyên tắc của điện từ trường. Khi dòng điện chạy qua cuộn dây, nó tạo ra một từ trường hút hoặc nhả tiếp điểm bên trong relay. Nhờ đó, relay có thể đóng hoặc mở mạch điện đầu ra, giúp điều khiển các thiết bị điện lớn bằng tín hiệu điều khiển điện áp thấp.</a:t>
            </a:r>
          </a:p>
          <a:p>
            <a:pPr>
              <a:buNone/>
            </a:pPr>
            <a:br>
              <a:rPr lang="vi-VN" dirty="0"/>
            </a:br>
            <a:endParaRPr lang="en-US" dirty="0"/>
          </a:p>
        </p:txBody>
      </p:sp>
      <p:pic>
        <p:nvPicPr>
          <p:cNvPr id="12" name="Picture 11">
            <a:extLst>
              <a:ext uri="{FF2B5EF4-FFF2-40B4-BE49-F238E27FC236}">
                <a16:creationId xmlns:a16="http://schemas.microsoft.com/office/drawing/2014/main" id="{BF09F063-0590-B13B-DACA-6F5EFA20E05C}"/>
              </a:ext>
            </a:extLst>
          </p:cNvPr>
          <p:cNvPicPr>
            <a:picLocks noChangeAspect="1"/>
          </p:cNvPicPr>
          <p:nvPr/>
        </p:nvPicPr>
        <p:blipFill>
          <a:blip r:embed="rId3"/>
          <a:stretch>
            <a:fillRect/>
          </a:stretch>
        </p:blipFill>
        <p:spPr>
          <a:xfrm>
            <a:off x="723197" y="3631399"/>
            <a:ext cx="3377606" cy="2570036"/>
          </a:xfrm>
          <a:prstGeom prst="rect">
            <a:avLst/>
          </a:prstGeom>
        </p:spPr>
      </p:pic>
    </p:spTree>
    <p:extLst>
      <p:ext uri="{BB962C8B-B14F-4D97-AF65-F5344CB8AC3E}">
        <p14:creationId xmlns:p14="http://schemas.microsoft.com/office/powerpoint/2010/main" val="1583933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02442-491F-EED2-9867-B948A341FC1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1DBEF9-1EEB-0EDA-1271-C076DC3A3BCF}"/>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5" name="Title 4">
            <a:extLst>
              <a:ext uri="{FF2B5EF4-FFF2-40B4-BE49-F238E27FC236}">
                <a16:creationId xmlns:a16="http://schemas.microsoft.com/office/drawing/2014/main" id="{6F868825-1516-8C63-B9DA-A7F8A2EAF114}"/>
              </a:ext>
            </a:extLst>
          </p:cNvPr>
          <p:cNvSpPr>
            <a:spLocks noGrp="1"/>
          </p:cNvSpPr>
          <p:nvPr>
            <p:ph type="title"/>
          </p:nvPr>
        </p:nvSpPr>
        <p:spPr/>
        <p:txBody>
          <a:bodyPr/>
          <a:lstStyle/>
          <a:p>
            <a:r>
              <a:rPr lang="en-US" dirty="0"/>
              <a:t>IV. Transistor </a:t>
            </a:r>
            <a:r>
              <a:rPr lang="en-US" dirty="0" err="1"/>
              <a:t>và</a:t>
            </a:r>
            <a:r>
              <a:rPr lang="en-US" dirty="0"/>
              <a:t> relay</a:t>
            </a:r>
          </a:p>
        </p:txBody>
      </p:sp>
      <p:pic>
        <p:nvPicPr>
          <p:cNvPr id="9" name="Picture 8" descr="A diagram of a circuit board&#10;&#10;AI-generated content may be incorrect.">
            <a:extLst>
              <a:ext uri="{FF2B5EF4-FFF2-40B4-BE49-F238E27FC236}">
                <a16:creationId xmlns:a16="http://schemas.microsoft.com/office/drawing/2014/main" id="{10B2FC79-6B2E-8A2F-2C49-C6AFB7CE6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803" y="1287624"/>
            <a:ext cx="4823980" cy="4687550"/>
          </a:xfrm>
          <a:prstGeom prst="rect">
            <a:avLst/>
          </a:prstGeom>
        </p:spPr>
      </p:pic>
      <p:sp>
        <p:nvSpPr>
          <p:cNvPr id="11" name="TextBox 10">
            <a:extLst>
              <a:ext uri="{FF2B5EF4-FFF2-40B4-BE49-F238E27FC236}">
                <a16:creationId xmlns:a16="http://schemas.microsoft.com/office/drawing/2014/main" id="{CA186273-7C85-F5EF-D093-02741A5C3B1F}"/>
              </a:ext>
            </a:extLst>
          </p:cNvPr>
          <p:cNvSpPr txBox="1"/>
          <p:nvPr/>
        </p:nvSpPr>
        <p:spPr>
          <a:xfrm>
            <a:off x="153903" y="1371228"/>
            <a:ext cx="4175501" cy="2862322"/>
          </a:xfrm>
          <a:prstGeom prst="rect">
            <a:avLst/>
          </a:prstGeom>
          <a:noFill/>
        </p:spPr>
        <p:txBody>
          <a:bodyPr wrap="square">
            <a:spAutoFit/>
          </a:bodyPr>
          <a:lstStyle/>
          <a:p>
            <a:pPr algn="l">
              <a:spcBef>
                <a:spcPts val="1200"/>
              </a:spcBef>
              <a:buNone/>
            </a:pPr>
            <a:r>
              <a:rPr lang="vi-VN" b="0" i="0" dirty="0">
                <a:effectLst/>
              </a:rPr>
              <a:t>Relay hoạt động dựa trên nguyên tắc của điện từ trường. Khi dòng điện chạy qua cuộn dây, nó tạo ra một từ trường hút hoặc nhả tiếp điểm bên trong relay. Nhờ đó, relay có thể đóng hoặc mở mạch điện đầu ra, giúp điều khiển các thiết bị điện lớn bằng tín hiệu điều khiển điện áp thấp.</a:t>
            </a:r>
          </a:p>
          <a:p>
            <a:pPr>
              <a:buNone/>
            </a:pPr>
            <a:br>
              <a:rPr lang="vi-VN" dirty="0"/>
            </a:br>
            <a:endParaRPr lang="en-US" dirty="0"/>
          </a:p>
        </p:txBody>
      </p:sp>
      <p:pic>
        <p:nvPicPr>
          <p:cNvPr id="12" name="Picture 11">
            <a:extLst>
              <a:ext uri="{FF2B5EF4-FFF2-40B4-BE49-F238E27FC236}">
                <a16:creationId xmlns:a16="http://schemas.microsoft.com/office/drawing/2014/main" id="{0BCEEA2E-DC61-0C5B-AA78-2B92EB8A0365}"/>
              </a:ext>
            </a:extLst>
          </p:cNvPr>
          <p:cNvPicPr>
            <a:picLocks noChangeAspect="1"/>
          </p:cNvPicPr>
          <p:nvPr/>
        </p:nvPicPr>
        <p:blipFill>
          <a:blip r:embed="rId3"/>
          <a:stretch>
            <a:fillRect/>
          </a:stretch>
        </p:blipFill>
        <p:spPr>
          <a:xfrm>
            <a:off x="723197" y="3631399"/>
            <a:ext cx="3377606" cy="2570036"/>
          </a:xfrm>
          <a:prstGeom prst="rect">
            <a:avLst/>
          </a:prstGeom>
        </p:spPr>
      </p:pic>
    </p:spTree>
    <p:extLst>
      <p:ext uri="{BB962C8B-B14F-4D97-AF65-F5344CB8AC3E}">
        <p14:creationId xmlns:p14="http://schemas.microsoft.com/office/powerpoint/2010/main" val="4130043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Buổi 2</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a:t>SUBTITLE. SUBTITLE. SUBTITLE.</a:t>
            </a:r>
          </a:p>
          <a:p>
            <a:r>
              <a:rPr lang="en-US" sz="2800" b="0" dirty="0"/>
              <a:t>SUBTITLE. SUBTITLE.</a:t>
            </a:r>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I. Cách đọc giá trị điện trở qua vòng màu</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0" indent="0">
              <a:buNone/>
            </a:pPr>
            <a:r>
              <a:rPr lang="vi-VN" sz="1800" b="1" dirty="0"/>
              <a:t>1. Điện trở</a:t>
            </a:r>
          </a:p>
          <a:p>
            <a:pPr marL="0" indent="0">
              <a:buNone/>
            </a:pPr>
            <a:r>
              <a:rPr lang="vi-VN" sz="1800" dirty="0"/>
              <a:t>  Khái niệm : điện trở (ký hiệu là R) là một linh kiện dùng trong ngành điện tử. Nó rất nhỏ và thường được gắn vào các vi mạch trong máy móc công nghệ để cản trở dòng điện trong các loại máy như cảm biến nhiệt đổ, máy đo độ ẩm hay áp suất,.. Mỗi điện trở sẽ có một trị số khác nhau với đơn vị đo là </a:t>
            </a:r>
            <a:r>
              <a:rPr lang="el-GR" sz="1800" dirty="0"/>
              <a:t>Ω (</a:t>
            </a:r>
            <a:r>
              <a:rPr lang="vi-VN" sz="1800" dirty="0"/>
              <a:t>Ohm). Điện trở có trị số càng lớn thì cản trở dòng điện càng nhiều.</a:t>
            </a:r>
            <a:endParaRPr lang="en-US" sz="1800" dirty="0"/>
          </a:p>
        </p:txBody>
      </p:sp>
      <p:pic>
        <p:nvPicPr>
          <p:cNvPr id="6" name="Picture 5">
            <a:extLst>
              <a:ext uri="{FF2B5EF4-FFF2-40B4-BE49-F238E27FC236}">
                <a16:creationId xmlns:a16="http://schemas.microsoft.com/office/drawing/2014/main" id="{3A0199B6-DF1B-4D12-F7C5-45CE736754A2}"/>
              </a:ext>
            </a:extLst>
          </p:cNvPr>
          <p:cNvPicPr>
            <a:picLocks noChangeAspect="1"/>
          </p:cNvPicPr>
          <p:nvPr/>
        </p:nvPicPr>
        <p:blipFill>
          <a:blip r:embed="rId2"/>
          <a:stretch>
            <a:fillRect/>
          </a:stretch>
        </p:blipFill>
        <p:spPr>
          <a:xfrm>
            <a:off x="525010" y="2692972"/>
            <a:ext cx="3038899" cy="2524477"/>
          </a:xfrm>
          <a:prstGeom prst="rect">
            <a:avLst/>
          </a:prstGeom>
        </p:spPr>
      </p:pic>
      <p:pic>
        <p:nvPicPr>
          <p:cNvPr id="8" name="Picture 7">
            <a:extLst>
              <a:ext uri="{FF2B5EF4-FFF2-40B4-BE49-F238E27FC236}">
                <a16:creationId xmlns:a16="http://schemas.microsoft.com/office/drawing/2014/main" id="{3B3E00C7-E97E-6937-7A10-CEE3B8D50D22}"/>
              </a:ext>
            </a:extLst>
          </p:cNvPr>
          <p:cNvPicPr>
            <a:picLocks noChangeAspect="1"/>
          </p:cNvPicPr>
          <p:nvPr/>
        </p:nvPicPr>
        <p:blipFill>
          <a:blip r:embed="rId3"/>
          <a:stretch>
            <a:fillRect/>
          </a:stretch>
        </p:blipFill>
        <p:spPr>
          <a:xfrm>
            <a:off x="4457078" y="2692972"/>
            <a:ext cx="3439005" cy="2524477"/>
          </a:xfrm>
          <a:prstGeom prst="rect">
            <a:avLst/>
          </a:prstGeom>
        </p:spPr>
      </p:pic>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I. Cách đọc giá trị điện trở qua vòng màu</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vi-VN" sz="1800" b="1" dirty="0"/>
              <a:t>2. Bảng màu điện trở</a:t>
            </a:r>
          </a:p>
          <a:p>
            <a:pPr marL="0" indent="0">
              <a:buNone/>
            </a:pPr>
            <a:r>
              <a:rPr lang="vi-VN" sz="1800" dirty="0"/>
              <a:t> Do điện trở có kích thước nhỏ nên việc ghi trị số rất khó. Do vậy, bảng màu điện trở bao gồm các vạch màu trên đó sẽ khắc phục hạn chế này. Các màu trên điện trở sẽ thể hiện được toàn bộ giá trị điện trở đó. </a:t>
            </a:r>
          </a:p>
          <a:p>
            <a:pPr marL="0" indent="0">
              <a:buNone/>
            </a:pPr>
            <a:r>
              <a:rPr lang="vi-VN" sz="1800" dirty="0"/>
              <a:t> Dưới đây là bảng vòng màu của điện trở:</a:t>
            </a:r>
          </a:p>
          <a:p>
            <a:pPr marL="0" indent="0">
              <a:buNone/>
            </a:pPr>
            <a:endParaRPr lang="vi-VN" sz="1800" dirty="0"/>
          </a:p>
        </p:txBody>
      </p:sp>
      <p:pic>
        <p:nvPicPr>
          <p:cNvPr id="6" name="Picture 5">
            <a:extLst>
              <a:ext uri="{FF2B5EF4-FFF2-40B4-BE49-F238E27FC236}">
                <a16:creationId xmlns:a16="http://schemas.microsoft.com/office/drawing/2014/main" id="{B40D895F-1BA9-24C1-1DBA-8609579F3B37}"/>
              </a:ext>
            </a:extLst>
          </p:cNvPr>
          <p:cNvPicPr>
            <a:picLocks noChangeAspect="1"/>
          </p:cNvPicPr>
          <p:nvPr/>
        </p:nvPicPr>
        <p:blipFill>
          <a:blip r:embed="rId2"/>
          <a:stretch>
            <a:fillRect/>
          </a:stretch>
        </p:blipFill>
        <p:spPr>
          <a:xfrm>
            <a:off x="408703" y="2546748"/>
            <a:ext cx="5206394" cy="3549252"/>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62C6-7D7F-EF72-DA85-9D12262A444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767A2C-FFEB-BBE6-BE65-4EE17B6093A0}"/>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3027DBE5-816B-DD68-1652-70F1A6123E19}"/>
              </a:ext>
            </a:extLst>
          </p:cNvPr>
          <p:cNvSpPr>
            <a:spLocks noGrp="1"/>
          </p:cNvSpPr>
          <p:nvPr>
            <p:ph type="title"/>
          </p:nvPr>
        </p:nvSpPr>
        <p:spPr/>
        <p:txBody>
          <a:bodyPr/>
          <a:lstStyle/>
          <a:p>
            <a:r>
              <a:rPr lang="vi-VN" dirty="0"/>
              <a:t>I. Cách đọc giá trị điện trở qua vòng màu</a:t>
            </a:r>
            <a:endParaRPr lang="en-US" dirty="0"/>
          </a:p>
        </p:txBody>
      </p:sp>
      <p:sp>
        <p:nvSpPr>
          <p:cNvPr id="4" name="Text Placeholder 3">
            <a:extLst>
              <a:ext uri="{FF2B5EF4-FFF2-40B4-BE49-F238E27FC236}">
                <a16:creationId xmlns:a16="http://schemas.microsoft.com/office/drawing/2014/main" id="{4E1FEF3D-7D1A-4ECD-3156-DB150EFC86E8}"/>
              </a:ext>
            </a:extLst>
          </p:cNvPr>
          <p:cNvSpPr>
            <a:spLocks noGrp="1"/>
          </p:cNvSpPr>
          <p:nvPr>
            <p:ph type="body" sz="quarter" idx="13"/>
          </p:nvPr>
        </p:nvSpPr>
        <p:spPr>
          <a:xfrm>
            <a:off x="234950" y="963168"/>
            <a:ext cx="8673973" cy="5092575"/>
          </a:xfrm>
        </p:spPr>
        <p:txBody>
          <a:bodyPr/>
          <a:lstStyle/>
          <a:p>
            <a:pPr marL="0" indent="0">
              <a:buNone/>
            </a:pPr>
            <a:r>
              <a:rPr lang="vi-VN" sz="1800" b="1" dirty="0"/>
              <a:t>3. Cách đọc giá trị của điện trở qua vòng màu</a:t>
            </a:r>
          </a:p>
          <a:p>
            <a:pPr marL="0" indent="0">
              <a:buNone/>
            </a:pPr>
            <a:r>
              <a:rPr lang="vi-VN" sz="1800" u="sng" dirty="0"/>
              <a:t>a.Đối với điện trở có 3 vòng màu</a:t>
            </a:r>
          </a:p>
          <a:p>
            <a:pPr marL="0" indent="0">
              <a:buNone/>
            </a:pPr>
            <a:r>
              <a:rPr lang="vi-VN" sz="1800" dirty="0"/>
              <a:t>    Đối với cách đọc </a:t>
            </a:r>
            <a:r>
              <a:rPr lang="vi-VN" sz="1800" b="1" dirty="0"/>
              <a:t>vạch màu điện trở</a:t>
            </a:r>
            <a:r>
              <a:rPr lang="vi-VN" sz="1800" dirty="0"/>
              <a:t> </a:t>
            </a:r>
            <a:r>
              <a:rPr lang="vi-VN" sz="1800" b="1" dirty="0"/>
              <a:t>3</a:t>
            </a:r>
            <a:r>
              <a:rPr lang="vi-VN" sz="1800" dirty="0"/>
              <a:t> </a:t>
            </a:r>
            <a:r>
              <a:rPr lang="vi-VN" sz="1800" b="1" dirty="0"/>
              <a:t>vòng màu</a:t>
            </a:r>
            <a:r>
              <a:rPr lang="vi-VN" sz="1800" dirty="0"/>
              <a:t> được thể hiện như sau:</a:t>
            </a:r>
          </a:p>
          <a:p>
            <a:r>
              <a:rPr lang="vi-VN" sz="1800" dirty="0"/>
              <a:t>Vạch màu thứ nhất biểu thị thông số điện trở</a:t>
            </a:r>
          </a:p>
          <a:p>
            <a:r>
              <a:rPr lang="vi-VN" sz="1800" dirty="0"/>
              <a:t>Vạch màu thứ 2 là 10 mũ</a:t>
            </a:r>
          </a:p>
          <a:p>
            <a:r>
              <a:rPr lang="vi-VN" sz="1800" dirty="0"/>
              <a:t>Vạch màu thứ 3 là mức sai số của điện trở</a:t>
            </a:r>
          </a:p>
          <a:p>
            <a:r>
              <a:rPr lang="vi-VN" sz="1800" dirty="0"/>
              <a:t>Ví dụ: Điện trở có 3 gạch màu lần lượt là Trắng – đỏ – Lục. Tra bảng ta sẽ được 9*10</a:t>
            </a:r>
            <a:r>
              <a:rPr lang="vi-VN" sz="1800" baseline="30000" dirty="0"/>
              <a:t>2</a:t>
            </a:r>
            <a:r>
              <a:rPr lang="vi-VN" sz="1800" dirty="0"/>
              <a:t> </a:t>
            </a:r>
            <a:r>
              <a:rPr lang="el-GR" sz="1800" dirty="0"/>
              <a:t>Ω = 0.9</a:t>
            </a:r>
            <a:r>
              <a:rPr lang="vi-VN" sz="1800" dirty="0"/>
              <a:t>K</a:t>
            </a:r>
            <a:r>
              <a:rPr lang="el-GR" sz="1800" dirty="0"/>
              <a:t>Ω</a:t>
            </a:r>
            <a:endParaRPr lang="vi-VN" sz="1800" dirty="0"/>
          </a:p>
          <a:p>
            <a:pPr marL="0" indent="0">
              <a:buNone/>
            </a:pPr>
            <a:r>
              <a:rPr lang="vi-VN" sz="1800" dirty="0"/>
              <a:t>Chú ý: Chiều đọc điện trở là chiều đọc từ vạch màu sát mép của điện trở hơn.</a:t>
            </a:r>
            <a:endParaRPr lang="el-GR" sz="1800" dirty="0"/>
          </a:p>
          <a:p>
            <a:pPr marL="0" indent="0">
              <a:buNone/>
            </a:pPr>
            <a:endParaRPr lang="en-US" sz="1800" dirty="0"/>
          </a:p>
        </p:txBody>
      </p:sp>
    </p:spTree>
    <p:extLst>
      <p:ext uri="{BB962C8B-B14F-4D97-AF65-F5344CB8AC3E}">
        <p14:creationId xmlns:p14="http://schemas.microsoft.com/office/powerpoint/2010/main" val="161442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3589-D256-9C3E-B142-D5EA36192B9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753FE8-DE99-1A96-26D0-2A5CFBF451BD}"/>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9A55F797-2998-5EA9-C17F-F08725796112}"/>
              </a:ext>
            </a:extLst>
          </p:cNvPr>
          <p:cNvSpPr>
            <a:spLocks noGrp="1"/>
          </p:cNvSpPr>
          <p:nvPr>
            <p:ph type="title"/>
          </p:nvPr>
        </p:nvSpPr>
        <p:spPr/>
        <p:txBody>
          <a:bodyPr/>
          <a:lstStyle/>
          <a:p>
            <a:r>
              <a:rPr lang="vi-VN" dirty="0"/>
              <a:t>I. Cách đọc giá trị điện trở qua vòng màu</a:t>
            </a:r>
            <a:endParaRPr lang="en-US" dirty="0"/>
          </a:p>
        </p:txBody>
      </p:sp>
      <p:sp>
        <p:nvSpPr>
          <p:cNvPr id="4" name="Text Placeholder 3">
            <a:extLst>
              <a:ext uri="{FF2B5EF4-FFF2-40B4-BE49-F238E27FC236}">
                <a16:creationId xmlns:a16="http://schemas.microsoft.com/office/drawing/2014/main" id="{1B00D798-BC1C-BBDB-6449-18AE993B0580}"/>
              </a:ext>
            </a:extLst>
          </p:cNvPr>
          <p:cNvSpPr>
            <a:spLocks noGrp="1"/>
          </p:cNvSpPr>
          <p:nvPr>
            <p:ph type="body" sz="quarter" idx="13"/>
          </p:nvPr>
        </p:nvSpPr>
        <p:spPr/>
        <p:txBody>
          <a:bodyPr/>
          <a:lstStyle/>
          <a:p>
            <a:pPr marL="0" indent="0">
              <a:buNone/>
            </a:pPr>
            <a:r>
              <a:rPr lang="vi-VN" sz="1800" b="1" dirty="0"/>
              <a:t>3. Cách đọc giá trị của điện trở qua vòng màu</a:t>
            </a:r>
          </a:p>
          <a:p>
            <a:pPr marL="0" indent="0">
              <a:buNone/>
            </a:pPr>
            <a:r>
              <a:rPr lang="vi-VN" sz="1800" u="sng" dirty="0"/>
              <a:t>b.Đối với điện trở có 4 vòng màu</a:t>
            </a:r>
          </a:p>
          <a:p>
            <a:pPr marL="0" indent="0">
              <a:buNone/>
            </a:pPr>
            <a:r>
              <a:rPr lang="vi-VN" sz="1800" dirty="0"/>
              <a:t>  Trước hết bạn cần lưu tâm một số vấn đề liên quan đến từng giá trị trong </a:t>
            </a:r>
            <a:r>
              <a:rPr lang="vi-VN" sz="1800" b="1" dirty="0"/>
              <a:t>vạch màu điện trở</a:t>
            </a:r>
            <a:r>
              <a:rPr lang="vi-VN" sz="1800" dirty="0"/>
              <a:t> </a:t>
            </a:r>
            <a:r>
              <a:rPr lang="vi-VN" sz="1800" b="1" dirty="0"/>
              <a:t>4 vạch</a:t>
            </a:r>
            <a:r>
              <a:rPr lang="vi-VN" sz="1800" dirty="0"/>
              <a:t> như sau:</a:t>
            </a:r>
          </a:p>
          <a:p>
            <a:r>
              <a:rPr lang="vi-VN" sz="1800" dirty="0"/>
              <a:t>Vạch màu thứ nhất: Vạch này có chức năng chỉ giá trị hàng chục trong điện trở</a:t>
            </a:r>
          </a:p>
          <a:p>
            <a:r>
              <a:rPr lang="vi-VN" sz="1800" dirty="0"/>
              <a:t>Vạch màu thứ hai: Vạch này có chức năng chỉ giá trị hàng đơn vị trong điện trở</a:t>
            </a:r>
          </a:p>
          <a:p>
            <a:r>
              <a:rPr lang="vi-VN" sz="1800" dirty="0"/>
              <a:t>Vạch màu thứ ba: Vạch này có chức năng chỉ hệ số nhân với giá trị số mũ của 10 dùng nhân với giá trị điện trở</a:t>
            </a:r>
          </a:p>
          <a:p>
            <a:r>
              <a:rPr lang="vi-VN" sz="1800" dirty="0"/>
              <a:t>Vạch màu thứ bốn: Vạch này có chức năng chỉ giá trị sai số của điện trở</a:t>
            </a:r>
          </a:p>
          <a:p>
            <a:pPr marL="0" indent="0">
              <a:buNone/>
            </a:pPr>
            <a:endParaRPr lang="en-US" sz="1800" dirty="0"/>
          </a:p>
        </p:txBody>
      </p:sp>
    </p:spTree>
    <p:extLst>
      <p:ext uri="{BB962C8B-B14F-4D97-AF65-F5344CB8AC3E}">
        <p14:creationId xmlns:p14="http://schemas.microsoft.com/office/powerpoint/2010/main" val="2180440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2D501-D114-1F8D-8E79-4001D5985A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C3B7A4-C33E-603D-5861-CC0625CEE6A3}"/>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205EE082-BA3C-FA36-4FBE-895B11DD380F}"/>
              </a:ext>
            </a:extLst>
          </p:cNvPr>
          <p:cNvSpPr>
            <a:spLocks noGrp="1"/>
          </p:cNvSpPr>
          <p:nvPr>
            <p:ph type="title"/>
          </p:nvPr>
        </p:nvSpPr>
        <p:spPr/>
        <p:txBody>
          <a:bodyPr/>
          <a:lstStyle/>
          <a:p>
            <a:r>
              <a:rPr lang="vi-VN" dirty="0"/>
              <a:t>I. Cách đọc giá trị điện trở qua vòng màu</a:t>
            </a:r>
            <a:endParaRPr lang="en-US" dirty="0"/>
          </a:p>
        </p:txBody>
      </p:sp>
      <p:sp>
        <p:nvSpPr>
          <p:cNvPr id="4" name="Text Placeholder 3">
            <a:extLst>
              <a:ext uri="{FF2B5EF4-FFF2-40B4-BE49-F238E27FC236}">
                <a16:creationId xmlns:a16="http://schemas.microsoft.com/office/drawing/2014/main" id="{9A85C58C-B694-CE31-7FCC-8FDB2DE89C04}"/>
              </a:ext>
            </a:extLst>
          </p:cNvPr>
          <p:cNvSpPr>
            <a:spLocks noGrp="1"/>
          </p:cNvSpPr>
          <p:nvPr>
            <p:ph type="body" sz="quarter" idx="13"/>
          </p:nvPr>
        </p:nvSpPr>
        <p:spPr/>
        <p:txBody>
          <a:bodyPr/>
          <a:lstStyle/>
          <a:p>
            <a:pPr marL="0" indent="0">
              <a:buNone/>
            </a:pPr>
            <a:r>
              <a:rPr lang="vi-VN" sz="1800" b="1" dirty="0"/>
              <a:t>3. Cách đọc giá trị của điện trở qua vòng màu</a:t>
            </a:r>
          </a:p>
          <a:p>
            <a:pPr marL="0" indent="0">
              <a:buNone/>
            </a:pPr>
            <a:r>
              <a:rPr lang="vi-VN" sz="1800" u="sng" dirty="0"/>
              <a:t>b.Đối với điện trở có 4 vòng màu</a:t>
            </a:r>
          </a:p>
          <a:p>
            <a:pPr marL="0" indent="0">
              <a:buNone/>
            </a:pPr>
            <a:r>
              <a:rPr lang="vi-VN" sz="1800" dirty="0"/>
              <a:t>Ví dụ: </a:t>
            </a:r>
            <a:endParaRPr lang="en-US" sz="1800" dirty="0"/>
          </a:p>
        </p:txBody>
      </p:sp>
      <p:pic>
        <p:nvPicPr>
          <p:cNvPr id="6" name="Picture 5">
            <a:extLst>
              <a:ext uri="{FF2B5EF4-FFF2-40B4-BE49-F238E27FC236}">
                <a16:creationId xmlns:a16="http://schemas.microsoft.com/office/drawing/2014/main" id="{05D297F8-9D53-40BF-2418-8B63B29FF2ED}"/>
              </a:ext>
            </a:extLst>
          </p:cNvPr>
          <p:cNvPicPr>
            <a:picLocks noChangeAspect="1"/>
          </p:cNvPicPr>
          <p:nvPr/>
        </p:nvPicPr>
        <p:blipFill>
          <a:blip r:embed="rId2"/>
          <a:stretch>
            <a:fillRect/>
          </a:stretch>
        </p:blipFill>
        <p:spPr>
          <a:xfrm>
            <a:off x="1423359" y="1804020"/>
            <a:ext cx="5138872" cy="4090812"/>
          </a:xfrm>
          <a:prstGeom prst="rect">
            <a:avLst/>
          </a:prstGeom>
        </p:spPr>
      </p:pic>
    </p:spTree>
    <p:extLst>
      <p:ext uri="{BB962C8B-B14F-4D97-AF65-F5344CB8AC3E}">
        <p14:creationId xmlns:p14="http://schemas.microsoft.com/office/powerpoint/2010/main" val="327858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0D2D6-FFF2-5052-0ABD-A7B7E08059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77DD44-FA2F-B65A-4BDE-2C0A382B03C8}"/>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21AB3A10-616E-E32C-ACDF-3B12AFA776CD}"/>
              </a:ext>
            </a:extLst>
          </p:cNvPr>
          <p:cNvSpPr>
            <a:spLocks noGrp="1"/>
          </p:cNvSpPr>
          <p:nvPr>
            <p:ph type="title"/>
          </p:nvPr>
        </p:nvSpPr>
        <p:spPr/>
        <p:txBody>
          <a:bodyPr/>
          <a:lstStyle/>
          <a:p>
            <a:r>
              <a:rPr lang="vi-VN" dirty="0"/>
              <a:t>I. Cách đọc giá trị điện trở qua vòng màu</a:t>
            </a:r>
            <a:endParaRPr lang="en-US" dirty="0"/>
          </a:p>
        </p:txBody>
      </p:sp>
      <p:sp>
        <p:nvSpPr>
          <p:cNvPr id="4" name="Text Placeholder 3">
            <a:extLst>
              <a:ext uri="{FF2B5EF4-FFF2-40B4-BE49-F238E27FC236}">
                <a16:creationId xmlns:a16="http://schemas.microsoft.com/office/drawing/2014/main" id="{138E7B21-5114-1029-0150-62C94A451749}"/>
              </a:ext>
            </a:extLst>
          </p:cNvPr>
          <p:cNvSpPr>
            <a:spLocks noGrp="1"/>
          </p:cNvSpPr>
          <p:nvPr>
            <p:ph type="body" sz="quarter" idx="13"/>
          </p:nvPr>
        </p:nvSpPr>
        <p:spPr/>
        <p:txBody>
          <a:bodyPr/>
          <a:lstStyle/>
          <a:p>
            <a:pPr marL="0" indent="0">
              <a:buNone/>
            </a:pPr>
            <a:r>
              <a:rPr lang="vi-VN" sz="1800" b="1" dirty="0"/>
              <a:t>3. Cách đọc giá trị của điện trở qua vòng màu</a:t>
            </a:r>
          </a:p>
          <a:p>
            <a:pPr marL="0" indent="0">
              <a:buNone/>
            </a:pPr>
            <a:r>
              <a:rPr lang="vi-VN" sz="1800" u="sng" dirty="0"/>
              <a:t>c.Đối với điện trở có 5 vòng màu</a:t>
            </a:r>
          </a:p>
          <a:p>
            <a:pPr marL="0" indent="0">
              <a:buNone/>
            </a:pPr>
            <a:r>
              <a:rPr lang="vi-VN" sz="1800" dirty="0"/>
              <a:t>  Tương tự với điện trở có 4 vòng màu, điện trở có 5 vòng màu có cách đọc như sau:</a:t>
            </a:r>
          </a:p>
          <a:p>
            <a:r>
              <a:rPr lang="vi-VN" sz="1800" dirty="0"/>
              <a:t>Vạch màu thứ nhất: Vạch này có giá trị chỉ hàng trăm trong điện trở</a:t>
            </a:r>
          </a:p>
          <a:p>
            <a:r>
              <a:rPr lang="vi-VN" sz="1800" dirty="0"/>
              <a:t>Vạch màu thứ hai: Vạch này có chức năng chỉ giá trị hàng chục trong điện trở</a:t>
            </a:r>
          </a:p>
          <a:p>
            <a:r>
              <a:rPr lang="vi-VN" sz="1800" dirty="0"/>
              <a:t>Vạch màu thứ ba: Vạch này có chức năng chỉ giá trị hàng đơn vị trong điện trở</a:t>
            </a:r>
          </a:p>
          <a:p>
            <a:r>
              <a:rPr lang="vi-VN" sz="1800" dirty="0"/>
              <a:t>Vạch màu thứ bốn: Vạch này có chức năng chỉ hệ số nhân với giá trị số mũ của 10 dùng nhân với giá trị điện trở</a:t>
            </a:r>
          </a:p>
          <a:p>
            <a:r>
              <a:rPr lang="vi-VN" sz="1800" dirty="0"/>
              <a:t>Vạch màu thứ năm: Vạch này có chức năng chỉ giá trị sai số của điện trở</a:t>
            </a:r>
          </a:p>
          <a:p>
            <a:pPr marL="0" indent="0">
              <a:buNone/>
            </a:pPr>
            <a:endParaRPr lang="en-US" sz="1800" dirty="0"/>
          </a:p>
        </p:txBody>
      </p:sp>
    </p:spTree>
    <p:extLst>
      <p:ext uri="{BB962C8B-B14F-4D97-AF65-F5344CB8AC3E}">
        <p14:creationId xmlns:p14="http://schemas.microsoft.com/office/powerpoint/2010/main" val="34191117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723</TotalTime>
  <Words>2235</Words>
  <Application>Microsoft Office PowerPoint</Application>
  <PresentationFormat>On-screen Show (4:3)</PresentationFormat>
  <Paragraphs>159</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Lato</vt:lpstr>
      <vt:lpstr>Office Theme</vt:lpstr>
      <vt:lpstr>PowerPoint Presentation</vt:lpstr>
      <vt:lpstr>PowerPoint Presentation</vt:lpstr>
      <vt:lpstr>PowerPoint Presentation</vt:lpstr>
      <vt:lpstr>I. Cách đọc giá trị điện trở qua vòng màu</vt:lpstr>
      <vt:lpstr>I. Cách đọc giá trị điện trở qua vòng màu</vt:lpstr>
      <vt:lpstr>I. Cách đọc giá trị điện trở qua vòng màu</vt:lpstr>
      <vt:lpstr>I. Cách đọc giá trị điện trở qua vòng màu</vt:lpstr>
      <vt:lpstr>I. Cách đọc giá trị điện trở qua vòng màu</vt:lpstr>
      <vt:lpstr>I. Cách đọc giá trị điện trở qua vòng màu</vt:lpstr>
      <vt:lpstr>I. Cách đọc giá trị điện trở qua vòng màu</vt:lpstr>
      <vt:lpstr>I. Cách đọc giá trị điện trở qua vòng màu</vt:lpstr>
      <vt:lpstr>II. Diode</vt:lpstr>
      <vt:lpstr>II. Diode</vt:lpstr>
      <vt:lpstr>II. Diode</vt:lpstr>
      <vt:lpstr>II. Diode</vt:lpstr>
      <vt:lpstr>III. Đồng hồ vạn năng </vt:lpstr>
      <vt:lpstr>III.Đồng hồ vạn năng</vt:lpstr>
      <vt:lpstr>III.Dồng hồ vạn năng  </vt:lpstr>
      <vt:lpstr>III.Dồng hồ vạn năng  </vt:lpstr>
      <vt:lpstr>III.Dồng hồ vạn năng  </vt:lpstr>
      <vt:lpstr>IV. Transistor và relay</vt:lpstr>
      <vt:lpstr>IV. Transistor và relay</vt:lpstr>
      <vt:lpstr>IV. Transistor và relay</vt:lpstr>
      <vt:lpstr>IV. Transistor và relay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Van Trung 20227497</cp:lastModifiedBy>
  <cp:revision>16</cp:revision>
  <dcterms:created xsi:type="dcterms:W3CDTF">2021-05-28T04:32:29Z</dcterms:created>
  <dcterms:modified xsi:type="dcterms:W3CDTF">2025-08-19T14:10:18Z</dcterms:modified>
</cp:coreProperties>
</file>